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6" r:id="rId3"/>
    <p:sldId id="257" r:id="rId4"/>
    <p:sldId id="258" r:id="rId5"/>
    <p:sldId id="259" r:id="rId6"/>
    <p:sldId id="277" r:id="rId7"/>
    <p:sldId id="278" r:id="rId8"/>
    <p:sldId id="279" r:id="rId9"/>
    <p:sldId id="280" r:id="rId10"/>
    <p:sldId id="260" r:id="rId11"/>
    <p:sldId id="261" r:id="rId12"/>
    <p:sldId id="262" r:id="rId13"/>
    <p:sldId id="281" r:id="rId14"/>
    <p:sldId id="267" r:id="rId15"/>
    <p:sldId id="268" r:id="rId16"/>
    <p:sldId id="269" r:id="rId17"/>
    <p:sldId id="270" r:id="rId18"/>
    <p:sldId id="271" r:id="rId19"/>
    <p:sldId id="282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CAA31-EC0D-40E5-A1AA-FDF40C30F89E}" type="datetimeFigureOut">
              <a:rPr lang="en-GB" smtClean="0"/>
              <a:pPr/>
              <a:t>15/12/2010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32383-4E32-4B04-97BC-83F59C38DC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84110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A24509FC-2CD1-4D5D-98BD-9A64DDF0442A}" type="slidenum">
              <a:rPr lang="en-AU" sz="1200"/>
              <a:pPr/>
              <a:t>6</a:t>
            </a:fld>
            <a:endParaRPr lang="en-AU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Also regularity of traces …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1B80F466-3C13-45DE-BF8E-A6642C389590}" type="slidenum">
              <a:rPr lang="en-AU" sz="1200"/>
              <a:pPr/>
              <a:t>7</a:t>
            </a:fld>
            <a:endParaRPr lang="en-AU" sz="1200"/>
          </a:p>
        </p:txBody>
      </p:sp>
      <p:sp>
        <p:nvSpPr>
          <p:cNvPr id="296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Note 4 actions in each tree.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C94EE952-6223-4A7A-B2F5-942DE768F0DB}" type="slidenum">
              <a:rPr lang="en-AU" sz="1200"/>
              <a:pPr/>
              <a:t>8</a:t>
            </a:fld>
            <a:endParaRPr lang="en-AU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This shows why concurrency is hard … what about agents?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1AB4CF81-6AD5-474D-A5A0-1D39B619EBD6}" type="slidenum">
              <a:rPr lang="en-AU" sz="1200"/>
              <a:pPr/>
              <a:t>9</a:t>
            </a:fld>
            <a:endParaRPr lang="en-AU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smtClean="0"/>
              <a:t>Given a goal-plan tree, how many traces are there? </a:t>
            </a:r>
          </a:p>
          <a:p>
            <a:pPr eaLnBrk="1" hangingPunct="1"/>
            <a:r>
              <a:rPr lang="en-AU" smtClean="0"/>
              <a:t>How does this depend on parameters such as depth/breadth of the tree?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14 traces = 8 failed + 6 successful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Stephen and I derived equations, and applied them to various scenarios to get table.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Note: 6.33*10^12 = 200 years (at 1000 tests per second)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Traces (output from Prolog):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[a,b][a,b,fail,c,d][a,b,fail,c,d,fail][a,b,fail,c,fail][a,fail,c,d][a,fail,c,d,fail][a,fail,c,fail][c,d][c,d,fail,a,b][c,d,fail,a,b,fail][c,d,fail,a,fail][c,fail,a,b][c,fail,a,b,fail][c,fail,a,fail]</a:t>
            </a:r>
          </a:p>
          <a:p>
            <a:pPr eaLnBrk="1" hangingPunct="1"/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A47C6A2B-557F-4DDF-B4BC-81E7A1A23971}" type="slidenum">
              <a:rPr lang="en-AU" sz="1200"/>
              <a:pPr/>
              <a:t>14</a:t>
            </a:fld>
            <a:endParaRPr lang="en-AU" sz="1200"/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smtClean="0"/>
              <a:t>Note: about form of spec, not content</a:t>
            </a:r>
          </a:p>
          <a:p>
            <a:pPr eaLnBrk="1" hangingPunct="1"/>
            <a:endParaRPr lang="en-AU" smtClean="0"/>
          </a:p>
          <a:p>
            <a:pPr eaLnBrk="1" hangingPunct="1"/>
            <a:r>
              <a:rPr lang="en-AU" smtClean="0"/>
              <a:t>Now consider a higher level issue: what we’re showing is that Program/Model meets Spec - but is this the right problem?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277A2E7B-4EA4-4E41-B574-F59A858F4F1C}" type="slidenum">
              <a:rPr lang="en-AU" sz="1200"/>
              <a:pPr/>
              <a:t>15</a:t>
            </a:fld>
            <a:endParaRPr lang="en-AU" sz="1200"/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Code from http://en.wikipedia.org/wiki/Binary_search_algorithm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Aside: Knuth’s quote refers to the fact that testing, because it is concrete, can sometimes easily uncover proof that are wrong because of excessive abstraction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This example is not artificial: the proofs were published, and the bug was in real code …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2102F5B8-26E7-43E4-85C8-D7245260D8AB}" type="slidenum">
              <a:rPr lang="en-AU" sz="1200"/>
              <a:pPr/>
              <a:t>16</a:t>
            </a:fld>
            <a:endParaRPr lang="en-AU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>
                <a:solidFill>
                  <a:srgbClr val="FF0000"/>
                </a:solidFill>
              </a:rPr>
              <a:t>Simon </a:t>
            </a:r>
            <a:r>
              <a:rPr lang="en-GB" dirty="0" smtClean="0">
                <a:solidFill>
                  <a:srgbClr val="FF0000"/>
                </a:solidFill>
              </a:rPr>
              <a:t>Miles	       Michael </a:t>
            </a:r>
            <a:r>
              <a:rPr lang="en-GB" dirty="0" err="1" smtClean="0">
                <a:solidFill>
                  <a:srgbClr val="FF0000"/>
                </a:solidFill>
              </a:rPr>
              <a:t>Winikoff</a:t>
            </a:r>
            <a:endParaRPr lang="en-GB" dirty="0" smtClean="0">
              <a:solidFill>
                <a:srgbClr val="FF0000"/>
              </a:solidFill>
            </a:endParaRPr>
          </a:p>
          <a:p>
            <a:pPr algn="just"/>
            <a:r>
              <a:rPr lang="en-GB" dirty="0" smtClean="0">
                <a:solidFill>
                  <a:srgbClr val="FF0000"/>
                </a:solidFill>
              </a:rPr>
              <a:t>Stephen </a:t>
            </a:r>
            <a:r>
              <a:rPr lang="en-GB" dirty="0" err="1" smtClean="0">
                <a:solidFill>
                  <a:srgbClr val="FF0000"/>
                </a:solidFill>
              </a:rPr>
              <a:t>Cranefield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           Cu </a:t>
            </a:r>
            <a:r>
              <a:rPr lang="en-GB" dirty="0">
                <a:solidFill>
                  <a:srgbClr val="FF0000"/>
                </a:solidFill>
              </a:rPr>
              <a:t>D. </a:t>
            </a:r>
            <a:r>
              <a:rPr lang="en-GB" dirty="0" smtClean="0">
                <a:solidFill>
                  <a:srgbClr val="FF0000"/>
                </a:solidFill>
              </a:rPr>
              <a:t>Nguyen</a:t>
            </a:r>
            <a:endParaRPr lang="en-GB" dirty="0">
              <a:solidFill>
                <a:srgbClr val="FF0000"/>
              </a:solidFill>
            </a:endParaRPr>
          </a:p>
          <a:p>
            <a:pPr algn="just"/>
            <a:r>
              <a:rPr lang="en-GB" dirty="0">
                <a:solidFill>
                  <a:srgbClr val="FF0000"/>
                </a:solidFill>
              </a:rPr>
              <a:t>Anna </a:t>
            </a:r>
            <a:r>
              <a:rPr lang="en-GB" dirty="0" smtClean="0">
                <a:solidFill>
                  <a:srgbClr val="FF0000"/>
                </a:solidFill>
              </a:rPr>
              <a:t>Perini	             Paolo </a:t>
            </a:r>
            <a:r>
              <a:rPr lang="en-GB" dirty="0" err="1" smtClean="0">
                <a:solidFill>
                  <a:srgbClr val="FF0000"/>
                </a:solidFill>
              </a:rPr>
              <a:t>Tonella</a:t>
            </a:r>
            <a:endParaRPr lang="en-GB" dirty="0" smtClean="0">
              <a:solidFill>
                <a:srgbClr val="FF0000"/>
              </a:solidFill>
            </a:endParaRPr>
          </a:p>
          <a:p>
            <a:pPr algn="just"/>
            <a:r>
              <a:rPr lang="en-GB" dirty="0" smtClean="0">
                <a:solidFill>
                  <a:srgbClr val="FF0000"/>
                </a:solidFill>
              </a:rPr>
              <a:t>Mark Harman	               Michael </a:t>
            </a:r>
            <a:r>
              <a:rPr lang="en-GB" dirty="0">
                <a:solidFill>
                  <a:srgbClr val="FF0000"/>
                </a:solidFill>
              </a:rPr>
              <a:t>Luck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testing autonomous agents is hard and what can be done</a:t>
            </a:r>
            <a:br>
              <a:rPr lang="en-GB" dirty="0"/>
            </a:br>
            <a:r>
              <a:rPr lang="en-GB" dirty="0"/>
              <a:t>about it</a:t>
            </a:r>
          </a:p>
        </p:txBody>
      </p:sp>
    </p:spTree>
    <p:extLst>
      <p:ext uri="{BB962C8B-B14F-4D97-AF65-F5344CB8AC3E}">
        <p14:creationId xmlns:p14="http://schemas.microsoft.com/office/powerpoint/2010/main" xmlns="" val="309464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</a:t>
            </a:r>
            <a:r>
              <a:rPr lang="en-GB" dirty="0"/>
              <a:t>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Intuitively hard to test programs composed from entities which are any or all of:</a:t>
            </a:r>
          </a:p>
          <a:p>
            <a:pPr lvl="1"/>
            <a:r>
              <a:rPr lang="en-GB" dirty="0" smtClean="0"/>
              <a:t>Autonomous, pro-active</a:t>
            </a:r>
          </a:p>
          <a:p>
            <a:pPr lvl="1"/>
            <a:r>
              <a:rPr lang="en-GB" dirty="0" smtClean="0"/>
              <a:t>Flexible, goal-oriented, context-dependent</a:t>
            </a:r>
          </a:p>
          <a:p>
            <a:pPr lvl="1"/>
            <a:r>
              <a:rPr lang="en-GB" dirty="0" smtClean="0"/>
              <a:t>Reactive, social in an unpredictable environment</a:t>
            </a:r>
          </a:p>
          <a:p>
            <a:r>
              <a:rPr lang="en-GB" dirty="0" smtClean="0"/>
              <a:t>But is this intuition correct, for what reasons, and how bad is the problem?</a:t>
            </a:r>
          </a:p>
          <a:p>
            <a:r>
              <a:rPr lang="en-GB" dirty="0" smtClean="0"/>
              <a:t>What techniques can mitigate the problem?</a:t>
            </a:r>
          </a:p>
          <a:p>
            <a:pPr lvl="1"/>
            <a:r>
              <a:rPr lang="en-GB" dirty="0" smtClean="0"/>
              <a:t>Mixed testing and formal proof (</a:t>
            </a:r>
            <a:r>
              <a:rPr lang="en-GB" dirty="0" err="1" smtClean="0"/>
              <a:t>Winikoff</a:t>
            </a:r>
            <a:r>
              <a:rPr lang="en-GB" dirty="0" smtClean="0"/>
              <a:t>)</a:t>
            </a:r>
            <a:endParaRPr lang="en-GB" dirty="0" smtClean="0"/>
          </a:p>
          <a:p>
            <a:pPr lvl="1"/>
            <a:r>
              <a:rPr lang="en-GB" dirty="0" smtClean="0"/>
              <a:t>Evolutionary, search-based testing (Nguyen, Harman et al.)</a:t>
            </a:r>
          </a:p>
        </p:txBody>
      </p:sp>
    </p:spTree>
    <p:extLst>
      <p:ext uri="{BB962C8B-B14F-4D97-AF65-F5344CB8AC3E}">
        <p14:creationId xmlns:p14="http://schemas.microsoft.com/office/powerpoint/2010/main" xmlns="" val="7630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Sample for Illustration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u="sng" dirty="0" smtClean="0"/>
              <a:t>+!</a:t>
            </a:r>
            <a:r>
              <a:rPr lang="en-GB" u="sng" dirty="0" err="1"/>
              <a:t>onGround</a:t>
            </a:r>
            <a:r>
              <a:rPr lang="en-GB" u="sng" dirty="0" smtClean="0"/>
              <a:t>()	+!</a:t>
            </a:r>
            <a:r>
              <a:rPr lang="en-GB" u="sng" dirty="0" err="1"/>
              <a:t>onGround</a:t>
            </a:r>
            <a:r>
              <a:rPr lang="en-GB" u="sng" dirty="0" smtClean="0"/>
              <a:t>()	!</a:t>
            </a:r>
            <a:r>
              <a:rPr lang="en-GB" u="sng" dirty="0" err="1"/>
              <a:t>onGround</a:t>
            </a:r>
            <a:r>
              <a:rPr lang="en-GB" u="sng" dirty="0"/>
              <a:t>()</a:t>
            </a:r>
          </a:p>
          <a:p>
            <a:pPr marL="0" indent="0">
              <a:buNone/>
            </a:pPr>
            <a:r>
              <a:rPr lang="en-GB" dirty="0" smtClean="0"/>
              <a:t>not </a:t>
            </a:r>
            <a:r>
              <a:rPr lang="en-GB" dirty="0" err="1"/>
              <a:t>onGround</a:t>
            </a:r>
            <a:r>
              <a:rPr lang="en-GB" dirty="0" smtClean="0"/>
              <a:t>()	not </a:t>
            </a:r>
            <a:r>
              <a:rPr lang="en-GB" dirty="0" err="1"/>
              <a:t>onGround</a:t>
            </a:r>
            <a:r>
              <a:rPr lang="en-GB" dirty="0" smtClean="0"/>
              <a:t>()	</a:t>
            </a:r>
            <a:r>
              <a:rPr lang="en-GB" dirty="0" err="1" smtClean="0"/>
              <a:t>onGround</a:t>
            </a:r>
            <a:r>
              <a:rPr lang="en-GB" dirty="0"/>
              <a:t>()</a:t>
            </a:r>
          </a:p>
          <a:p>
            <a:pPr marL="0" indent="0">
              <a:buNone/>
            </a:pPr>
            <a:r>
              <a:rPr lang="en-GB" dirty="0"/>
              <a:t>not </a:t>
            </a:r>
            <a:r>
              <a:rPr lang="en-GB" dirty="0" err="1"/>
              <a:t>fireAlarm</a:t>
            </a:r>
            <a:r>
              <a:rPr lang="en-GB" dirty="0"/>
              <a:t>()</a:t>
            </a:r>
          </a:p>
          <a:p>
            <a:pPr marL="0" indent="0">
              <a:buNone/>
            </a:pPr>
            <a:r>
              <a:rPr lang="en-GB" u="sng" dirty="0" err="1"/>
              <a:t>electricityOn</a:t>
            </a:r>
            <a:r>
              <a:rPr lang="en-GB" u="sng" dirty="0" smtClean="0"/>
              <a:t>()							</a:t>
            </a:r>
            <a:endParaRPr lang="en-GB" u="sng" dirty="0"/>
          </a:p>
          <a:p>
            <a:pPr marL="0" indent="0">
              <a:buNone/>
            </a:pPr>
            <a:r>
              <a:rPr lang="en-GB" dirty="0" err="1" smtClean="0"/>
              <a:t>takeLiftToFloor</a:t>
            </a:r>
            <a:r>
              <a:rPr lang="en-GB" dirty="0" smtClean="0"/>
              <a:t>(0)	</a:t>
            </a:r>
            <a:r>
              <a:rPr lang="en-GB" dirty="0" err="1" smtClean="0"/>
              <a:t>takeStairsDown</a:t>
            </a:r>
            <a:r>
              <a:rPr lang="en-GB" dirty="0" smtClean="0"/>
              <a:t>()</a:t>
            </a:r>
          </a:p>
          <a:p>
            <a:pPr marL="0" indent="0">
              <a:buNone/>
            </a:pPr>
            <a:r>
              <a:rPr lang="en-GB" u="sng" dirty="0" smtClean="0"/>
              <a:t>			+!</a:t>
            </a:r>
            <a:r>
              <a:rPr lang="en-GB" u="sng" dirty="0" err="1" smtClean="0"/>
              <a:t>onGround</a:t>
            </a:r>
            <a:r>
              <a:rPr lang="en-GB" u="sng" dirty="0" smtClean="0"/>
              <a:t>()				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u="sng" dirty="0" smtClean="0"/>
              <a:t>+</a:t>
            </a:r>
            <a:r>
              <a:rPr lang="en-GB" u="sng" dirty="0" err="1"/>
              <a:t>fireAlarm</a:t>
            </a:r>
            <a:r>
              <a:rPr lang="en-GB" u="sng" dirty="0" smtClean="0"/>
              <a:t>()		 -</a:t>
            </a:r>
            <a:r>
              <a:rPr lang="en-GB" u="sng" dirty="0" err="1"/>
              <a:t>fireAlarm</a:t>
            </a:r>
            <a:r>
              <a:rPr lang="en-GB" u="sng" dirty="0" smtClean="0"/>
              <a:t>()		+!</a:t>
            </a:r>
            <a:r>
              <a:rPr lang="en-GB" u="sng" dirty="0"/>
              <a:t>escaped</a:t>
            </a:r>
            <a:r>
              <a:rPr lang="en-GB" u="sng" dirty="0" smtClean="0"/>
              <a:t>()		</a:t>
            </a:r>
            <a:endParaRPr lang="en-GB" u="sng" dirty="0"/>
          </a:p>
          <a:p>
            <a:pPr marL="0" indent="0">
              <a:buNone/>
            </a:pPr>
            <a:r>
              <a:rPr lang="en-GB" u="sng" dirty="0" smtClean="0"/>
              <a:t>									</a:t>
            </a:r>
          </a:p>
          <a:p>
            <a:pPr marL="0" indent="0">
              <a:buNone/>
            </a:pPr>
            <a:r>
              <a:rPr lang="en-GB" dirty="0" smtClean="0"/>
              <a:t>+!</a:t>
            </a:r>
            <a:r>
              <a:rPr lang="en-GB" dirty="0"/>
              <a:t>escaped</a:t>
            </a:r>
            <a:r>
              <a:rPr lang="en-GB" dirty="0" smtClean="0"/>
              <a:t>()		-!</a:t>
            </a:r>
            <a:r>
              <a:rPr lang="en-GB" dirty="0"/>
              <a:t>escaped</a:t>
            </a:r>
            <a:r>
              <a:rPr lang="en-GB" dirty="0" smtClean="0"/>
              <a:t>()		+!</a:t>
            </a:r>
            <a:r>
              <a:rPr lang="en-GB" dirty="0" err="1"/>
              <a:t>onGround</a:t>
            </a:r>
            <a:r>
              <a:rPr lang="en-GB" dirty="0"/>
              <a:t>()</a:t>
            </a:r>
          </a:p>
          <a:p>
            <a:pPr marL="0" indent="0">
              <a:buNone/>
            </a:pPr>
            <a:r>
              <a:rPr lang="en-GB" u="sng" dirty="0" err="1"/>
              <a:t>exitBuilding</a:t>
            </a:r>
            <a:r>
              <a:rPr lang="en-GB" u="sng" dirty="0" smtClean="0"/>
              <a:t>()							</a:t>
            </a:r>
            <a:endParaRPr lang="en-GB" u="sng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067050" y="1524000"/>
            <a:ext cx="1905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772150" y="1524000"/>
            <a:ext cx="1905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72150" y="4191000"/>
            <a:ext cx="1905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14675" y="4191000"/>
            <a:ext cx="9525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028950" y="1524000"/>
            <a:ext cx="1905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15000" y="1524000"/>
            <a:ext cx="1905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715000" y="4191000"/>
            <a:ext cx="1905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48000" y="4191000"/>
            <a:ext cx="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692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1: Assumptions </a:t>
            </a:r>
            <a:r>
              <a:rPr lang="en-GB" dirty="0"/>
              <a:t>and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Agent programs execute within an </a:t>
            </a:r>
            <a:r>
              <a:rPr lang="en-GB" dirty="0" smtClean="0"/>
              <a:t>architecture </a:t>
            </a:r>
            <a:r>
              <a:rPr lang="en-GB" dirty="0"/>
              <a:t>which assumes and </a:t>
            </a:r>
            <a:r>
              <a:rPr lang="en-GB" dirty="0" smtClean="0"/>
              <a:t>allows the </a:t>
            </a:r>
            <a:r>
              <a:rPr lang="en-GB" dirty="0"/>
              <a:t>characteristics of </a:t>
            </a:r>
            <a:r>
              <a:rPr lang="en-GB" dirty="0" smtClean="0"/>
              <a:t>agents</a:t>
            </a:r>
          </a:p>
          <a:p>
            <a:r>
              <a:rPr lang="en-GB" b="1" dirty="0" smtClean="0"/>
              <a:t>Pro-active: </a:t>
            </a:r>
            <a:r>
              <a:rPr lang="en-GB" dirty="0" smtClean="0"/>
              <a:t>internally initiated </a:t>
            </a:r>
            <a:r>
              <a:rPr lang="en-GB" dirty="0"/>
              <a:t>with certain </a:t>
            </a:r>
            <a:r>
              <a:rPr lang="en-GB" dirty="0" smtClean="0"/>
              <a:t>goals</a:t>
            </a:r>
          </a:p>
          <a:p>
            <a:pPr lvl="1"/>
            <a:r>
              <a:rPr lang="en-GB" dirty="0" smtClean="0"/>
              <a:t>!</a:t>
            </a:r>
            <a:r>
              <a:rPr lang="en-GB" dirty="0" err="1" smtClean="0"/>
              <a:t>onGround</a:t>
            </a:r>
            <a:r>
              <a:rPr lang="en-GB" dirty="0" smtClean="0"/>
              <a:t>()</a:t>
            </a:r>
          </a:p>
          <a:p>
            <a:r>
              <a:rPr lang="en-GB" b="1" dirty="0" smtClean="0"/>
              <a:t>Reactive:</a:t>
            </a:r>
            <a:r>
              <a:rPr lang="en-GB" dirty="0" smtClean="0"/>
              <a:t> interleaving processing </a:t>
            </a:r>
            <a:r>
              <a:rPr lang="en-GB" dirty="0"/>
              <a:t>of incoming </a:t>
            </a:r>
            <a:r>
              <a:rPr lang="en-GB" dirty="0" smtClean="0"/>
              <a:t>events with </a:t>
            </a:r>
            <a:r>
              <a:rPr lang="en-GB" dirty="0"/>
              <a:t>acting towards existing </a:t>
            </a:r>
            <a:r>
              <a:rPr lang="en-GB" dirty="0" smtClean="0"/>
              <a:t>goals</a:t>
            </a:r>
          </a:p>
          <a:p>
            <a:pPr lvl="1"/>
            <a:r>
              <a:rPr lang="en-GB" dirty="0" err="1"/>
              <a:t>fireAlarm</a:t>
            </a:r>
            <a:r>
              <a:rPr lang="en-GB" dirty="0" smtClean="0"/>
              <a:t>()</a:t>
            </a:r>
            <a:endParaRPr lang="en-GB" dirty="0"/>
          </a:p>
          <a:p>
            <a:r>
              <a:rPr lang="en-GB" b="1" dirty="0" smtClean="0"/>
              <a:t>Intention-Oriented:</a:t>
            </a:r>
            <a:r>
              <a:rPr lang="en-GB" dirty="0" smtClean="0"/>
              <a:t> removing </a:t>
            </a:r>
            <a:r>
              <a:rPr lang="en-GB" dirty="0"/>
              <a:t>sub-goals when their parent goal is </a:t>
            </a:r>
            <a:r>
              <a:rPr lang="en-GB" dirty="0" smtClean="0"/>
              <a:t>removed</a:t>
            </a:r>
          </a:p>
          <a:p>
            <a:pPr lvl="1"/>
            <a:r>
              <a:rPr lang="en-GB" dirty="0" smtClean="0"/>
              <a:t>removing </a:t>
            </a:r>
            <a:r>
              <a:rPr lang="en-GB" dirty="0"/>
              <a:t>the </a:t>
            </a:r>
            <a:r>
              <a:rPr lang="en-GB" dirty="0" smtClean="0"/>
              <a:t>goal of </a:t>
            </a:r>
            <a:r>
              <a:rPr lang="en-GB" dirty="0"/>
              <a:t>reaching the ground floor when the goal of trying to escape is </a:t>
            </a:r>
            <a:r>
              <a:rPr lang="en-GB" dirty="0" smtClean="0"/>
              <a:t>removed</a:t>
            </a:r>
          </a:p>
          <a:p>
            <a:r>
              <a:rPr lang="en-GB" dirty="0" smtClean="0"/>
              <a:t>Harder to distinguish behaviour requiring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0258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2: Frequently </a:t>
            </a:r>
            <a:r>
              <a:rPr lang="en-GB" dirty="0"/>
              <a:t>Branching </a:t>
            </a:r>
            <a:r>
              <a:rPr lang="en-GB" dirty="0" smtClean="0"/>
              <a:t>Contextual </a:t>
            </a:r>
            <a:r>
              <a:rPr lang="en-GB" dirty="0"/>
              <a:t>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/>
              <a:t>Agent </a:t>
            </a:r>
            <a:r>
              <a:rPr lang="en-GB" b="1" dirty="0"/>
              <a:t>execution </a:t>
            </a:r>
            <a:r>
              <a:rPr lang="en-GB" b="1" dirty="0" smtClean="0"/>
              <a:t>tree:</a:t>
            </a:r>
            <a:r>
              <a:rPr lang="en-GB" dirty="0" smtClean="0"/>
              <a:t> choices </a:t>
            </a:r>
            <a:r>
              <a:rPr lang="en-GB" dirty="0"/>
              <a:t>between paths are made at </a:t>
            </a:r>
            <a:r>
              <a:rPr lang="en-GB" dirty="0" smtClean="0"/>
              <a:t>regular intervals, because: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goal/event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 pursued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one of multiple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plans, each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applicable in a different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context,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each plan can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itself invoke </a:t>
            </a: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subgoals</a:t>
            </a: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 smtClean="0"/>
              <a:t>Example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Initially,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onGround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 and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believes not </a:t>
            </a: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electricityOn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(),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then it will take the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stairs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each level,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reconsiders goal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checking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whether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reached ground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during the journey,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electricityOn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 becomes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true, the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agent may take advantage of this and take the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lift</a:t>
            </a:r>
          </a:p>
          <a:p>
            <a:r>
              <a:rPr lang="en-GB" dirty="0" smtClean="0"/>
              <a:t>Therefore</a:t>
            </a:r>
            <a:r>
              <a:rPr lang="en-GB" dirty="0"/>
              <a:t>, the agent program execution faces a </a:t>
            </a:r>
            <a:r>
              <a:rPr lang="en-GB" dirty="0" smtClean="0"/>
              <a:t>series of </a:t>
            </a:r>
            <a:r>
              <a:rPr lang="en-GB" dirty="0"/>
              <a:t>somewhat interdependent </a:t>
            </a:r>
            <a:r>
              <a:rPr lang="en-GB" dirty="0" smtClean="0"/>
              <a:t>choices</a:t>
            </a:r>
          </a:p>
        </p:txBody>
      </p:sp>
    </p:spTree>
    <p:extLst>
      <p:ext uri="{BB962C8B-B14F-4D97-AF65-F5344CB8AC3E}">
        <p14:creationId xmlns:p14="http://schemas.microsoft.com/office/powerpoint/2010/main" xmlns="" val="401740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Testing Paths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810000"/>
            <a:ext cx="8620125" cy="1828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AU" sz="3600" smtClean="0"/>
              <a:t>Feasibility: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AU" sz="3600" smtClean="0"/>
              <a:t>How many traces? </a:t>
            </a:r>
            <a:br>
              <a:rPr lang="en-AU" sz="3600" smtClean="0"/>
            </a:br>
            <a:r>
              <a:rPr lang="en-AU" sz="3600" smtClean="0"/>
              <a:t>What patterns exist?</a:t>
            </a:r>
          </a:p>
          <a:p>
            <a:pPr eaLnBrk="1" hangingPunct="1">
              <a:lnSpc>
                <a:spcPct val="90000"/>
              </a:lnSpc>
            </a:pPr>
            <a:endParaRPr lang="en-AU" sz="2800" smtClean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38200" y="1638300"/>
            <a:ext cx="1524000" cy="8382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Program</a:t>
            </a:r>
            <a:endParaRPr lang="en-US" sz="2400"/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2667000" y="19050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AutoShape 8"/>
          <p:cNvSpPr>
            <a:spLocks noChangeArrowheads="1"/>
          </p:cNvSpPr>
          <p:nvPr/>
        </p:nvSpPr>
        <p:spPr bwMode="auto">
          <a:xfrm>
            <a:off x="5867400" y="19050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AutoShape 9"/>
          <p:cNvSpPr>
            <a:spLocks noChangeArrowheads="1"/>
          </p:cNvSpPr>
          <p:nvPr/>
        </p:nvSpPr>
        <p:spPr bwMode="auto">
          <a:xfrm>
            <a:off x="6629400" y="1600200"/>
            <a:ext cx="1752600" cy="914400"/>
          </a:xfrm>
          <a:prstGeom prst="hexagon">
            <a:avLst>
              <a:gd name="adj" fmla="val 47917"/>
              <a:gd name="vf" fmla="val 115470"/>
            </a:avLst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Correct?</a:t>
            </a:r>
            <a:endParaRPr lang="en-US" b="1"/>
          </a:p>
        </p:txBody>
      </p:sp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3352800" y="1600200"/>
            <a:ext cx="2286000" cy="914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Trace: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S</a:t>
            </a:r>
            <a:r>
              <a:rPr lang="en-US" baseline="-25000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2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3</a:t>
            </a:r>
            <a:r>
              <a:rPr lang="en-US">
                <a:solidFill>
                  <a:schemeClr val="bg1"/>
                </a:solidFill>
              </a:rPr>
              <a:t>, … 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3505200" y="1981200"/>
            <a:ext cx="2286000" cy="914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Trace: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S</a:t>
            </a:r>
            <a:r>
              <a:rPr lang="en-US" baseline="-25000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2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3</a:t>
            </a:r>
            <a:r>
              <a:rPr lang="en-US">
                <a:solidFill>
                  <a:schemeClr val="bg1"/>
                </a:solidFill>
              </a:rPr>
              <a:t>, … 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810000" y="2362200"/>
            <a:ext cx="2286000" cy="914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Trace: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S</a:t>
            </a:r>
            <a:r>
              <a:rPr lang="en-US" baseline="-25000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2</a:t>
            </a:r>
            <a:r>
              <a:rPr lang="en-US">
                <a:solidFill>
                  <a:schemeClr val="bg1"/>
                </a:solidFill>
              </a:rPr>
              <a:t>, S</a:t>
            </a:r>
            <a:r>
              <a:rPr lang="en-US" baseline="-25000">
                <a:solidFill>
                  <a:schemeClr val="bg1"/>
                </a:solidFill>
              </a:rPr>
              <a:t>3</a:t>
            </a:r>
            <a:r>
              <a:rPr lang="en-US">
                <a:solidFill>
                  <a:schemeClr val="bg1"/>
                </a:solidFill>
              </a:rPr>
              <a:t>, … </a:t>
            </a:r>
          </a:p>
        </p:txBody>
      </p:sp>
    </p:spTree>
    <p:extLst>
      <p:ext uri="{BB962C8B-B14F-4D97-AF65-F5344CB8AC3E}">
        <p14:creationId xmlns:p14="http://schemas.microsoft.com/office/powerpoint/2010/main" xmlns="" val="293685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/>
      <p:bldP spid="153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Analysing Number of Traces</a:t>
            </a:r>
          </a:p>
        </p:txBody>
      </p:sp>
      <p:sp>
        <p:nvSpPr>
          <p:cNvPr id="28675" name="Oval 1027"/>
          <p:cNvSpPr>
            <a:spLocks noChangeArrowheads="1"/>
          </p:cNvSpPr>
          <p:nvPr/>
        </p:nvSpPr>
        <p:spPr bwMode="auto">
          <a:xfrm>
            <a:off x="685800" y="16002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8676" name="Oval 1028"/>
          <p:cNvSpPr>
            <a:spLocks noChangeArrowheads="1"/>
          </p:cNvSpPr>
          <p:nvPr/>
        </p:nvSpPr>
        <p:spPr bwMode="auto">
          <a:xfrm>
            <a:off x="685800" y="22098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8677" name="Oval 1029"/>
          <p:cNvSpPr>
            <a:spLocks noChangeArrowheads="1"/>
          </p:cNvSpPr>
          <p:nvPr/>
        </p:nvSpPr>
        <p:spPr bwMode="auto">
          <a:xfrm>
            <a:off x="3810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8678" name="Oval 1030"/>
          <p:cNvSpPr>
            <a:spLocks noChangeArrowheads="1"/>
          </p:cNvSpPr>
          <p:nvPr/>
        </p:nvSpPr>
        <p:spPr bwMode="auto">
          <a:xfrm>
            <a:off x="9906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28679" name="AutoShape 1031"/>
          <p:cNvCxnSpPr>
            <a:cxnSpLocks noChangeShapeType="1"/>
            <a:stCxn id="28675" idx="4"/>
            <a:endCxn id="28676" idx="0"/>
          </p:cNvCxnSpPr>
          <p:nvPr/>
        </p:nvCxnSpPr>
        <p:spPr bwMode="auto">
          <a:xfrm>
            <a:off x="914400" y="20574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680" name="AutoShape 1032"/>
          <p:cNvCxnSpPr>
            <a:cxnSpLocks noChangeShapeType="1"/>
            <a:stCxn id="28676" idx="3"/>
            <a:endCxn id="28677" idx="0"/>
          </p:cNvCxnSpPr>
          <p:nvPr/>
        </p:nvCxnSpPr>
        <p:spPr bwMode="auto">
          <a:xfrm flipH="1">
            <a:off x="609600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681" name="AutoShape 1033"/>
          <p:cNvCxnSpPr>
            <a:cxnSpLocks noChangeShapeType="1"/>
            <a:stCxn id="28676" idx="5"/>
            <a:endCxn id="28678" idx="0"/>
          </p:cNvCxnSpPr>
          <p:nvPr/>
        </p:nvCxnSpPr>
        <p:spPr bwMode="auto">
          <a:xfrm>
            <a:off x="1076325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682" name="Text Box 1034"/>
          <p:cNvSpPr txBox="1">
            <a:spLocks noChangeArrowheads="1"/>
          </p:cNvSpPr>
          <p:nvPr/>
        </p:nvSpPr>
        <p:spPr bwMode="auto">
          <a:xfrm>
            <a:off x="1981200" y="1600200"/>
            <a:ext cx="35210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 b="1"/>
              <a:t>Sequential Program</a:t>
            </a:r>
            <a:r>
              <a:rPr lang="en-US"/>
              <a:t>:</a:t>
            </a:r>
          </a:p>
          <a:p>
            <a:r>
              <a:rPr lang="en-US"/>
              <a:t>Do A</a:t>
            </a:r>
          </a:p>
          <a:p>
            <a:r>
              <a:rPr lang="en-US"/>
              <a:t>Then Do B</a:t>
            </a:r>
          </a:p>
          <a:p>
            <a:r>
              <a:rPr lang="en-US"/>
              <a:t>If … then do C else do D</a:t>
            </a:r>
          </a:p>
        </p:txBody>
      </p:sp>
      <p:sp>
        <p:nvSpPr>
          <p:cNvPr id="28683" name="Text Box 1035"/>
          <p:cNvSpPr txBox="1">
            <a:spLocks noChangeArrowheads="1"/>
          </p:cNvSpPr>
          <p:nvPr/>
        </p:nvSpPr>
        <p:spPr bwMode="auto">
          <a:xfrm>
            <a:off x="5867400" y="1600200"/>
            <a:ext cx="2895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Traces</a:t>
            </a:r>
            <a:r>
              <a:rPr lang="en-US"/>
              <a:t>:</a:t>
            </a:r>
            <a:br>
              <a:rPr lang="en-US"/>
            </a:br>
            <a:r>
              <a:rPr lang="en-US"/>
              <a:t>ABC</a:t>
            </a:r>
            <a:br>
              <a:rPr lang="en-US"/>
            </a:br>
            <a:r>
              <a:rPr lang="en-US"/>
              <a:t>ABD</a:t>
            </a:r>
          </a:p>
        </p:txBody>
      </p:sp>
      <p:sp>
        <p:nvSpPr>
          <p:cNvPr id="28684" name="Line 1044"/>
          <p:cNvSpPr>
            <a:spLocks noChangeShapeType="1"/>
          </p:cNvSpPr>
          <p:nvPr/>
        </p:nvSpPr>
        <p:spPr bwMode="auto">
          <a:xfrm>
            <a:off x="228600" y="35814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3711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Analysing Number of Traces</a:t>
            </a:r>
          </a:p>
        </p:txBody>
      </p:sp>
      <p:sp>
        <p:nvSpPr>
          <p:cNvPr id="30723" name="Oval 4"/>
          <p:cNvSpPr>
            <a:spLocks noChangeArrowheads="1"/>
          </p:cNvSpPr>
          <p:nvPr/>
        </p:nvSpPr>
        <p:spPr bwMode="auto">
          <a:xfrm>
            <a:off x="685800" y="16002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0724" name="Oval 5"/>
          <p:cNvSpPr>
            <a:spLocks noChangeArrowheads="1"/>
          </p:cNvSpPr>
          <p:nvPr/>
        </p:nvSpPr>
        <p:spPr bwMode="auto">
          <a:xfrm>
            <a:off x="685800" y="22098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30725" name="Oval 6"/>
          <p:cNvSpPr>
            <a:spLocks noChangeArrowheads="1"/>
          </p:cNvSpPr>
          <p:nvPr/>
        </p:nvSpPr>
        <p:spPr bwMode="auto">
          <a:xfrm>
            <a:off x="3810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0726" name="Oval 7"/>
          <p:cNvSpPr>
            <a:spLocks noChangeArrowheads="1"/>
          </p:cNvSpPr>
          <p:nvPr/>
        </p:nvSpPr>
        <p:spPr bwMode="auto">
          <a:xfrm>
            <a:off x="9906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30727" name="AutoShape 8"/>
          <p:cNvCxnSpPr>
            <a:cxnSpLocks noChangeShapeType="1"/>
            <a:stCxn id="30723" idx="4"/>
            <a:endCxn id="30724" idx="0"/>
          </p:cNvCxnSpPr>
          <p:nvPr/>
        </p:nvCxnSpPr>
        <p:spPr bwMode="auto">
          <a:xfrm>
            <a:off x="914400" y="20574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8" name="AutoShape 9"/>
          <p:cNvCxnSpPr>
            <a:cxnSpLocks noChangeShapeType="1"/>
            <a:stCxn id="30724" idx="3"/>
            <a:endCxn id="30725" idx="0"/>
          </p:cNvCxnSpPr>
          <p:nvPr/>
        </p:nvCxnSpPr>
        <p:spPr bwMode="auto">
          <a:xfrm flipH="1">
            <a:off x="609600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9" name="AutoShape 10"/>
          <p:cNvCxnSpPr>
            <a:cxnSpLocks noChangeShapeType="1"/>
            <a:stCxn id="30724" idx="5"/>
            <a:endCxn id="30726" idx="0"/>
          </p:cNvCxnSpPr>
          <p:nvPr/>
        </p:nvCxnSpPr>
        <p:spPr bwMode="auto">
          <a:xfrm>
            <a:off x="1076325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30" name="Text Box 11"/>
          <p:cNvSpPr txBox="1">
            <a:spLocks noChangeArrowheads="1"/>
          </p:cNvSpPr>
          <p:nvPr/>
        </p:nvSpPr>
        <p:spPr bwMode="auto">
          <a:xfrm>
            <a:off x="1981200" y="1600200"/>
            <a:ext cx="35210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 b="1"/>
              <a:t>Sequential Program</a:t>
            </a:r>
            <a:r>
              <a:rPr lang="en-US"/>
              <a:t>:</a:t>
            </a:r>
          </a:p>
          <a:p>
            <a:r>
              <a:rPr lang="en-US"/>
              <a:t>Do A</a:t>
            </a:r>
          </a:p>
          <a:p>
            <a:r>
              <a:rPr lang="en-US"/>
              <a:t>Then Do B</a:t>
            </a:r>
          </a:p>
          <a:p>
            <a:r>
              <a:rPr lang="en-US"/>
              <a:t>If … then do C else do D</a:t>
            </a:r>
          </a:p>
        </p:txBody>
      </p:sp>
      <p:sp>
        <p:nvSpPr>
          <p:cNvPr id="30731" name="Text Box 13"/>
          <p:cNvSpPr txBox="1">
            <a:spLocks noChangeArrowheads="1"/>
          </p:cNvSpPr>
          <p:nvPr/>
        </p:nvSpPr>
        <p:spPr bwMode="auto">
          <a:xfrm>
            <a:off x="5867400" y="1600200"/>
            <a:ext cx="2895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Traces</a:t>
            </a:r>
            <a:r>
              <a:rPr lang="en-US"/>
              <a:t>:</a:t>
            </a:r>
            <a:br>
              <a:rPr lang="en-US"/>
            </a:br>
            <a:r>
              <a:rPr lang="en-US"/>
              <a:t>ABC</a:t>
            </a:r>
            <a:br>
              <a:rPr lang="en-US"/>
            </a:br>
            <a:r>
              <a:rPr lang="en-US"/>
              <a:t>ABD</a:t>
            </a:r>
          </a:p>
        </p:txBody>
      </p:sp>
      <p:sp>
        <p:nvSpPr>
          <p:cNvPr id="30732" name="Oval 14"/>
          <p:cNvSpPr>
            <a:spLocks noChangeArrowheads="1"/>
          </p:cNvSpPr>
          <p:nvPr/>
        </p:nvSpPr>
        <p:spPr bwMode="auto">
          <a:xfrm>
            <a:off x="381000" y="3962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0733" name="Oval 15"/>
          <p:cNvSpPr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30734" name="AutoShape 16"/>
          <p:cNvCxnSpPr>
            <a:cxnSpLocks noChangeShapeType="1"/>
            <a:stCxn id="30732" idx="4"/>
            <a:endCxn id="30733" idx="0"/>
          </p:cNvCxnSpPr>
          <p:nvPr/>
        </p:nvCxnSpPr>
        <p:spPr bwMode="auto">
          <a:xfrm>
            <a:off x="609600" y="44196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35" name="Oval 17"/>
          <p:cNvSpPr>
            <a:spLocks noChangeArrowheads="1"/>
          </p:cNvSpPr>
          <p:nvPr/>
        </p:nvSpPr>
        <p:spPr bwMode="auto">
          <a:xfrm>
            <a:off x="1066800" y="3962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0736" name="Oval 18"/>
          <p:cNvSpPr>
            <a:spLocks noChangeArrowheads="1"/>
          </p:cNvSpPr>
          <p:nvPr/>
        </p:nvSpPr>
        <p:spPr bwMode="auto">
          <a:xfrm>
            <a:off x="1066800" y="45720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30737" name="AutoShape 19"/>
          <p:cNvCxnSpPr>
            <a:cxnSpLocks noChangeShapeType="1"/>
            <a:stCxn id="30735" idx="4"/>
            <a:endCxn id="30736" idx="0"/>
          </p:cNvCxnSpPr>
          <p:nvPr/>
        </p:nvCxnSpPr>
        <p:spPr bwMode="auto">
          <a:xfrm>
            <a:off x="1295400" y="44196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38" name="Text Box 20"/>
          <p:cNvSpPr txBox="1">
            <a:spLocks noChangeArrowheads="1"/>
          </p:cNvSpPr>
          <p:nvPr/>
        </p:nvSpPr>
        <p:spPr bwMode="auto">
          <a:xfrm>
            <a:off x="1981200" y="3886200"/>
            <a:ext cx="352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/>
              <a:t>Program1:	Program 2:</a:t>
            </a:r>
          </a:p>
          <a:p>
            <a:r>
              <a:rPr lang="en-US"/>
              <a:t>Do A		Do C</a:t>
            </a:r>
          </a:p>
          <a:p>
            <a:r>
              <a:rPr lang="en-US"/>
              <a:t>Then Do B	Then Do D</a:t>
            </a:r>
          </a:p>
        </p:txBody>
      </p:sp>
      <p:sp>
        <p:nvSpPr>
          <p:cNvPr id="30739" name="Text Box 21"/>
          <p:cNvSpPr txBox="1">
            <a:spLocks noChangeArrowheads="1"/>
          </p:cNvSpPr>
          <p:nvPr/>
        </p:nvSpPr>
        <p:spPr bwMode="auto">
          <a:xfrm>
            <a:off x="5867400" y="3886200"/>
            <a:ext cx="28956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Traces</a:t>
            </a:r>
            <a:r>
              <a:rPr lang="en-US"/>
              <a:t>:</a:t>
            </a:r>
            <a:br>
              <a:rPr lang="en-US"/>
            </a:br>
            <a:r>
              <a:rPr lang="en-US"/>
              <a:t>ACBE</a:t>
            </a:r>
            <a:br>
              <a:rPr lang="en-US"/>
            </a:br>
            <a:r>
              <a:rPr lang="en-US"/>
              <a:t>ACDB</a:t>
            </a:r>
            <a:br>
              <a:rPr lang="en-US"/>
            </a:br>
            <a:r>
              <a:rPr lang="en-US"/>
              <a:t>ABCD</a:t>
            </a:r>
            <a:br>
              <a:rPr lang="en-US"/>
            </a:br>
            <a:r>
              <a:rPr lang="en-US"/>
              <a:t>CABD</a:t>
            </a:r>
            <a:br>
              <a:rPr lang="en-US"/>
            </a:br>
            <a:r>
              <a:rPr lang="en-US"/>
              <a:t>CADB</a:t>
            </a:r>
            <a:br>
              <a:rPr lang="en-US"/>
            </a:br>
            <a:r>
              <a:rPr lang="en-US"/>
              <a:t>CDAB</a:t>
            </a:r>
          </a:p>
        </p:txBody>
      </p:sp>
      <p:sp>
        <p:nvSpPr>
          <p:cNvPr id="30740" name="Line 22"/>
          <p:cNvSpPr>
            <a:spLocks noChangeShapeType="1"/>
          </p:cNvSpPr>
          <p:nvPr/>
        </p:nvSpPr>
        <p:spPr bwMode="auto">
          <a:xfrm>
            <a:off x="228600" y="35814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1" name="Text Box 23"/>
          <p:cNvSpPr txBox="1">
            <a:spLocks noChangeArrowheads="1"/>
          </p:cNvSpPr>
          <p:nvPr/>
        </p:nvSpPr>
        <p:spPr bwMode="auto">
          <a:xfrm>
            <a:off x="2362200" y="5486400"/>
            <a:ext cx="2776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 b="1"/>
              <a:t>Parallel Programs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3312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52400" y="1371600"/>
            <a:ext cx="5715000" cy="2982913"/>
            <a:chOff x="96" y="864"/>
            <a:chExt cx="3600" cy="1879"/>
          </a:xfrm>
        </p:grpSpPr>
        <p:sp>
          <p:nvSpPr>
            <p:cNvPr id="38935" name="Rectangle 27"/>
            <p:cNvSpPr>
              <a:spLocks noChangeArrowheads="1"/>
            </p:cNvSpPr>
            <p:nvPr/>
          </p:nvSpPr>
          <p:spPr bwMode="auto">
            <a:xfrm>
              <a:off x="96" y="864"/>
              <a:ext cx="1536" cy="1296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6" name="Text Box 13"/>
            <p:cNvSpPr txBox="1">
              <a:spLocks noChangeArrowheads="1"/>
            </p:cNvSpPr>
            <p:nvPr/>
          </p:nvSpPr>
          <p:spPr bwMode="auto">
            <a:xfrm>
              <a:off x="1872" y="960"/>
              <a:ext cx="1824" cy="1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Traces:</a:t>
              </a:r>
              <a:br>
                <a:rPr lang="en-US"/>
              </a:br>
              <a:r>
                <a:rPr lang="en-US"/>
                <a:t>AB, A</a:t>
              </a:r>
              <a:r>
                <a:rPr lang="en-US">
                  <a:solidFill>
                    <a:srgbClr val="FF0000"/>
                  </a:solidFill>
                </a:rPr>
                <a:t>B</a:t>
              </a:r>
              <a:r>
                <a:rPr lang="en-US"/>
                <a:t>CD, A</a:t>
              </a:r>
              <a:r>
                <a:rPr lang="en-US">
                  <a:solidFill>
                    <a:srgbClr val="FF0000"/>
                  </a:solidFill>
                </a:rPr>
                <a:t>B</a:t>
              </a:r>
              <a:r>
                <a:rPr lang="en-US"/>
                <a:t>C</a:t>
              </a:r>
              <a:r>
                <a:rPr lang="en-US">
                  <a:solidFill>
                    <a:srgbClr val="FF0000"/>
                  </a:solidFill>
                </a:rPr>
                <a:t>D</a:t>
              </a:r>
              <a:r>
                <a:rPr lang="en-US"/>
                <a:t>, A</a:t>
              </a:r>
              <a:r>
                <a:rPr lang="en-US">
                  <a:solidFill>
                    <a:srgbClr val="FF0000"/>
                  </a:solidFill>
                </a:rPr>
                <a:t>BC</a:t>
              </a:r>
              <a:r>
                <a:rPr lang="en-US"/>
                <a:t>, </a:t>
              </a:r>
              <a:r>
                <a:rPr lang="en-US">
                  <a:solidFill>
                    <a:srgbClr val="FF0000"/>
                  </a:solidFill>
                </a:rPr>
                <a:t>A</a:t>
              </a:r>
              <a:r>
                <a:rPr lang="en-US"/>
                <a:t>CD, </a:t>
              </a:r>
              <a:r>
                <a:rPr lang="en-US">
                  <a:solidFill>
                    <a:srgbClr val="FF0000"/>
                  </a:solidFill>
                </a:rPr>
                <a:t>A</a:t>
              </a:r>
              <a:r>
                <a:rPr lang="en-US"/>
                <a:t>C</a:t>
              </a:r>
              <a:r>
                <a:rPr lang="en-US">
                  <a:solidFill>
                    <a:srgbClr val="FF0000"/>
                  </a:solidFill>
                </a:rPr>
                <a:t>D</a:t>
              </a:r>
              <a:r>
                <a:rPr lang="en-US"/>
                <a:t>, </a:t>
              </a:r>
              <a:r>
                <a:rPr lang="en-US">
                  <a:solidFill>
                    <a:srgbClr val="FF0000"/>
                  </a:solidFill>
                </a:rPr>
                <a:t>AC</a:t>
              </a:r>
              <a:r>
                <a:rPr lang="en-US"/>
                <a:t>, CD, C</a:t>
              </a:r>
              <a:r>
                <a:rPr lang="en-US">
                  <a:solidFill>
                    <a:srgbClr val="FF0000"/>
                  </a:solidFill>
                </a:rPr>
                <a:t>D</a:t>
              </a:r>
              <a:r>
                <a:rPr lang="en-US"/>
                <a:t>AB, C</a:t>
              </a:r>
              <a:r>
                <a:rPr lang="en-US">
                  <a:solidFill>
                    <a:srgbClr val="FF0000"/>
                  </a:solidFill>
                </a:rPr>
                <a:t>D</a:t>
              </a:r>
              <a:r>
                <a:rPr lang="en-US"/>
                <a:t>A</a:t>
              </a:r>
              <a:r>
                <a:rPr lang="en-US">
                  <a:solidFill>
                    <a:srgbClr val="FF0000"/>
                  </a:solidFill>
                </a:rPr>
                <a:t>B</a:t>
              </a:r>
              <a:r>
                <a:rPr lang="en-US"/>
                <a:t>, C</a:t>
              </a:r>
              <a:r>
                <a:rPr lang="en-US">
                  <a:solidFill>
                    <a:srgbClr val="FF0000"/>
                  </a:solidFill>
                </a:rPr>
                <a:t>DA</a:t>
              </a:r>
              <a:r>
                <a:rPr lang="en-US"/>
                <a:t>, </a:t>
              </a:r>
              <a:r>
                <a:rPr lang="en-US">
                  <a:solidFill>
                    <a:srgbClr val="FF0000"/>
                  </a:solidFill>
                </a:rPr>
                <a:t>C</a:t>
              </a:r>
              <a:r>
                <a:rPr lang="en-US"/>
                <a:t>AB, </a:t>
              </a:r>
              <a:r>
                <a:rPr lang="en-US">
                  <a:solidFill>
                    <a:srgbClr val="FF0000"/>
                  </a:solidFill>
                </a:rPr>
                <a:t>C</a:t>
              </a:r>
              <a:r>
                <a:rPr lang="en-US"/>
                <a:t>A</a:t>
              </a:r>
              <a:r>
                <a:rPr lang="en-US">
                  <a:solidFill>
                    <a:srgbClr val="FF0000"/>
                  </a:solidFill>
                </a:rPr>
                <a:t>B</a:t>
              </a:r>
              <a:r>
                <a:rPr lang="en-US"/>
                <a:t>, </a:t>
              </a:r>
              <a:r>
                <a:rPr lang="en-US">
                  <a:solidFill>
                    <a:srgbClr val="FF0000"/>
                  </a:solidFill>
                </a:rPr>
                <a:t>CA</a:t>
              </a:r>
            </a:p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</a:rPr>
                <a:t>Red = failed action</a:t>
              </a:r>
              <a:endParaRPr lang="en-US" sz="1200">
                <a:solidFill>
                  <a:srgbClr val="000000"/>
                </a:solidFill>
              </a:endParaRPr>
            </a:p>
          </p:txBody>
        </p:sp>
        <p:cxnSp>
          <p:nvCxnSpPr>
            <p:cNvPr id="38937" name="AutoShape 29"/>
            <p:cNvCxnSpPr>
              <a:cxnSpLocks noChangeShapeType="1"/>
              <a:stCxn id="38935" idx="3"/>
              <a:endCxn id="38936" idx="0"/>
            </p:cNvCxnSpPr>
            <p:nvPr/>
          </p:nvCxnSpPr>
          <p:spPr bwMode="auto">
            <a:xfrm flipV="1">
              <a:off x="1641" y="960"/>
              <a:ext cx="1143" cy="552"/>
            </a:xfrm>
            <a:prstGeom prst="bentConnector4">
              <a:avLst>
                <a:gd name="adj1" fmla="val 9713"/>
                <a:gd name="adj2" fmla="val 12608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74625" y="2117725"/>
            <a:ext cx="3240088" cy="3279775"/>
            <a:chOff x="110" y="1334"/>
            <a:chExt cx="2041" cy="2066"/>
          </a:xfrm>
        </p:grpSpPr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0" y="1334"/>
              <a:ext cx="734" cy="76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3" name="Text Box 21"/>
            <p:cNvSpPr txBox="1">
              <a:spLocks noChangeArrowheads="1"/>
            </p:cNvSpPr>
            <p:nvPr/>
          </p:nvSpPr>
          <p:spPr bwMode="auto">
            <a:xfrm>
              <a:off x="602" y="2307"/>
              <a:ext cx="1549" cy="1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AB, </a:t>
              </a:r>
              <a:r>
                <a:rPr lang="en-US">
                  <a:solidFill>
                    <a:srgbClr val="FF0000"/>
                  </a:solidFill>
                </a:rPr>
                <a:t>A</a:t>
              </a:r>
              <a:r>
                <a:rPr lang="en-US"/>
                <a:t>, A</a:t>
              </a:r>
              <a:r>
                <a:rPr lang="en-US">
                  <a:solidFill>
                    <a:srgbClr val="FF0000"/>
                  </a:solidFill>
                </a:rPr>
                <a:t>B</a:t>
              </a:r>
              <a:br>
                <a:rPr lang="en-US">
                  <a:solidFill>
                    <a:srgbClr val="FF0000"/>
                  </a:solidFill>
                </a:rPr>
              </a:br>
              <a:r>
                <a:rPr lang="en-US">
                  <a:solidFill>
                    <a:srgbClr val="FF0000"/>
                  </a:solidFill>
                </a:rPr>
                <a:t>Red = failed action</a:t>
              </a:r>
              <a:endParaRPr lang="en-US" sz="1200">
                <a:solidFill>
                  <a:srgbClr val="000000"/>
                </a:solidFill>
              </a:endParaRPr>
            </a:p>
            <a:p>
              <a:pPr>
                <a:spcBef>
                  <a:spcPct val="50000"/>
                </a:spcBef>
              </a:pPr>
              <a:endParaRPr lang="en-US"/>
            </a:p>
          </p:txBody>
        </p:sp>
        <p:cxnSp>
          <p:nvCxnSpPr>
            <p:cNvPr id="38934" name="AutoShape 24"/>
            <p:cNvCxnSpPr>
              <a:cxnSpLocks noChangeShapeType="1"/>
              <a:stCxn id="38932" idx="2"/>
              <a:endCxn id="38933" idx="1"/>
            </p:cNvCxnSpPr>
            <p:nvPr/>
          </p:nvCxnSpPr>
          <p:spPr bwMode="auto">
            <a:xfrm rot="16200000" flipH="1">
              <a:off x="370" y="2218"/>
              <a:ext cx="340" cy="12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Analysing the BDI Model</a:t>
            </a:r>
          </a:p>
        </p:txBody>
      </p:sp>
      <p:pic>
        <p:nvPicPr>
          <p:cNvPr id="145412" name="Picture 4" descr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916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Oval 5"/>
          <p:cNvSpPr>
            <a:spLocks noChangeArrowheads="1"/>
          </p:cNvSpPr>
          <p:nvPr/>
        </p:nvSpPr>
        <p:spPr bwMode="auto">
          <a:xfrm>
            <a:off x="1066800" y="15240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38919" name="Oval 6"/>
          <p:cNvSpPr>
            <a:spLocks noChangeArrowheads="1"/>
          </p:cNvSpPr>
          <p:nvPr/>
        </p:nvSpPr>
        <p:spPr bwMode="auto">
          <a:xfrm>
            <a:off x="533400" y="22098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P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8920" name="Oval 7"/>
          <p:cNvSpPr>
            <a:spLocks noChangeArrowheads="1"/>
          </p:cNvSpPr>
          <p:nvPr/>
        </p:nvSpPr>
        <p:spPr bwMode="auto">
          <a:xfrm>
            <a:off x="2286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8921" name="Oval 8"/>
          <p:cNvSpPr>
            <a:spLocks noChangeArrowheads="1"/>
          </p:cNvSpPr>
          <p:nvPr/>
        </p:nvSpPr>
        <p:spPr bwMode="auto">
          <a:xfrm>
            <a:off x="8382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38922" name="AutoShape 9"/>
          <p:cNvCxnSpPr>
            <a:cxnSpLocks noChangeShapeType="1"/>
            <a:stCxn id="38918" idx="3"/>
            <a:endCxn id="38919" idx="0"/>
          </p:cNvCxnSpPr>
          <p:nvPr/>
        </p:nvCxnSpPr>
        <p:spPr bwMode="auto">
          <a:xfrm flipH="1">
            <a:off x="762000" y="1914525"/>
            <a:ext cx="3714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23" name="AutoShape 10"/>
          <p:cNvCxnSpPr>
            <a:cxnSpLocks noChangeShapeType="1"/>
            <a:stCxn id="38919" idx="3"/>
            <a:endCxn id="38920" idx="0"/>
          </p:cNvCxnSpPr>
          <p:nvPr/>
        </p:nvCxnSpPr>
        <p:spPr bwMode="auto">
          <a:xfrm flipH="1">
            <a:off x="457200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24" name="AutoShape 11"/>
          <p:cNvCxnSpPr>
            <a:cxnSpLocks noChangeShapeType="1"/>
            <a:stCxn id="38919" idx="5"/>
            <a:endCxn id="38921" idx="0"/>
          </p:cNvCxnSpPr>
          <p:nvPr/>
        </p:nvCxnSpPr>
        <p:spPr bwMode="auto">
          <a:xfrm>
            <a:off x="923925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25" name="Text Box 12"/>
          <p:cNvSpPr txBox="1">
            <a:spLocks noChangeArrowheads="1"/>
          </p:cNvSpPr>
          <p:nvPr/>
        </p:nvSpPr>
        <p:spPr bwMode="auto">
          <a:xfrm>
            <a:off x="5888038" y="1566863"/>
            <a:ext cx="30273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/>
              <a:t>P = G : … </a:t>
            </a:r>
            <a:r>
              <a:rPr lang="en-AU" sz="2800">
                <a:sym typeface="Symbol" charset="2"/>
              </a:rPr>
              <a:t> A ; B</a:t>
            </a:r>
          </a:p>
          <a:p>
            <a:r>
              <a:rPr lang="en-US"/>
              <a:t>P’ = G : … </a:t>
            </a:r>
            <a:r>
              <a:rPr lang="en-AU" sz="2800">
                <a:sym typeface="Symbol" charset="2"/>
              </a:rPr>
              <a:t> C ; D</a:t>
            </a:r>
            <a:r>
              <a:rPr lang="en-US"/>
              <a:t> </a:t>
            </a:r>
          </a:p>
          <a:p>
            <a:r>
              <a:rPr lang="en-US"/>
              <a:t> </a:t>
            </a:r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1676400" y="22098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P’</a:t>
            </a:r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13716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8928" name="Oval 16"/>
          <p:cNvSpPr>
            <a:spLocks noChangeArrowheads="1"/>
          </p:cNvSpPr>
          <p:nvPr/>
        </p:nvSpPr>
        <p:spPr bwMode="auto">
          <a:xfrm>
            <a:off x="1981200" y="28194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cxnSp>
        <p:nvCxnSpPr>
          <p:cNvPr id="38929" name="AutoShape 17"/>
          <p:cNvCxnSpPr>
            <a:cxnSpLocks noChangeShapeType="1"/>
            <a:stCxn id="38926" idx="3"/>
            <a:endCxn id="38927" idx="0"/>
          </p:cNvCxnSpPr>
          <p:nvPr/>
        </p:nvCxnSpPr>
        <p:spPr bwMode="auto">
          <a:xfrm flipH="1">
            <a:off x="1600200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0" name="AutoShape 18"/>
          <p:cNvCxnSpPr>
            <a:cxnSpLocks noChangeShapeType="1"/>
            <a:stCxn id="38926" idx="5"/>
            <a:endCxn id="38928" idx="0"/>
          </p:cNvCxnSpPr>
          <p:nvPr/>
        </p:nvCxnSpPr>
        <p:spPr bwMode="auto">
          <a:xfrm>
            <a:off x="2066925" y="2600325"/>
            <a:ext cx="1428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1" name="AutoShape 19"/>
          <p:cNvCxnSpPr>
            <a:cxnSpLocks noChangeShapeType="1"/>
            <a:stCxn id="38918" idx="5"/>
            <a:endCxn id="38926" idx="0"/>
          </p:cNvCxnSpPr>
          <p:nvPr/>
        </p:nvCxnSpPr>
        <p:spPr bwMode="auto">
          <a:xfrm>
            <a:off x="1457325" y="1914525"/>
            <a:ext cx="4476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6324600" y="3276600"/>
            <a:ext cx="25908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For more on this, see Stephen </a:t>
            </a:r>
            <a:r>
              <a:rPr lang="en-GB" dirty="0" err="1" smtClean="0"/>
              <a:t>Cranefield’s</a:t>
            </a:r>
            <a:r>
              <a:rPr lang="en-GB" dirty="0" smtClean="0"/>
              <a:t> EUMAS talk on Thursday morning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66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Reactivity </a:t>
            </a:r>
            <a:r>
              <a:rPr lang="en-GB" dirty="0"/>
              <a:t>and Concurrency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1" dirty="0" smtClean="0"/>
              <a:t>Reactivity</a:t>
            </a:r>
            <a:r>
              <a:rPr lang="en-GB" dirty="0" smtClean="0"/>
              <a:t>: </a:t>
            </a:r>
            <a:r>
              <a:rPr lang="en-GB" dirty="0"/>
              <a:t>new threads of </a:t>
            </a:r>
            <a:r>
              <a:rPr lang="en-GB" dirty="0" smtClean="0"/>
              <a:t>activity added at </a:t>
            </a:r>
            <a:r>
              <a:rPr lang="en-GB" dirty="0"/>
              <a:t>regular points, caused by new </a:t>
            </a:r>
            <a:r>
              <a:rPr lang="en-GB" dirty="0" smtClean="0"/>
              <a:t>inputs, </a:t>
            </a:r>
            <a:r>
              <a:rPr lang="en-GB" dirty="0"/>
              <a:t>e.g. </a:t>
            </a:r>
            <a:r>
              <a:rPr lang="en-GB" dirty="0" err="1"/>
              <a:t>fireAlarm</a:t>
            </a:r>
            <a:r>
              <a:rPr lang="en-GB" dirty="0" smtClean="0"/>
              <a:t>()</a:t>
            </a:r>
          </a:p>
          <a:p>
            <a:r>
              <a:rPr lang="en-GB" dirty="0" smtClean="0"/>
              <a:t>Choice </a:t>
            </a:r>
            <a:r>
              <a:rPr lang="en-GB" dirty="0"/>
              <a:t>of next </a:t>
            </a:r>
            <a:r>
              <a:rPr lang="en-GB" dirty="0" smtClean="0"/>
              <a:t>actions depends on both the plans applicable </a:t>
            </a:r>
            <a:r>
              <a:rPr lang="en-GB" dirty="0"/>
              <a:t>to the current </a:t>
            </a:r>
            <a:r>
              <a:rPr lang="en-GB" dirty="0" smtClean="0"/>
              <a:t>goal pursued and </a:t>
            </a:r>
            <a:r>
              <a:rPr lang="en-GB" dirty="0"/>
              <a:t>the new </a:t>
            </a:r>
            <a:r>
              <a:rPr lang="en-GB" dirty="0" smtClean="0"/>
              <a:t>inputs</a:t>
            </a:r>
          </a:p>
          <a:p>
            <a:r>
              <a:rPr lang="en-GB" b="1" dirty="0" smtClean="0"/>
              <a:t>Belief base</a:t>
            </a:r>
            <a:r>
              <a:rPr lang="en-GB" dirty="0" smtClean="0"/>
              <a:t>: Intentions generally share the </a:t>
            </a:r>
            <a:r>
              <a:rPr lang="en-GB" dirty="0"/>
              <a:t>same </a:t>
            </a:r>
            <a:r>
              <a:rPr lang="en-GB" dirty="0" smtClean="0"/>
              <a:t>state</a:t>
            </a:r>
          </a:p>
          <a:p>
            <a:r>
              <a:rPr lang="en-GB" dirty="0" smtClean="0"/>
              <a:t>Agent </a:t>
            </a:r>
            <a:r>
              <a:rPr lang="en-GB" dirty="0"/>
              <a:t>may be entirely </a:t>
            </a:r>
            <a:r>
              <a:rPr lang="en-GB" dirty="0" smtClean="0"/>
              <a:t>deterministic but context-dependence means effectively non-deterministic </a:t>
            </a:r>
            <a:r>
              <a:rPr lang="en-GB" dirty="0"/>
              <a:t>for </a:t>
            </a:r>
            <a:r>
              <a:rPr lang="en-GB" dirty="0" smtClean="0"/>
              <a:t>human </a:t>
            </a:r>
            <a:r>
              <a:rPr lang="en-GB" dirty="0"/>
              <a:t>test </a:t>
            </a:r>
            <a:r>
              <a:rPr lang="en-GB" dirty="0" smtClean="0"/>
              <a:t>designer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apparent from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triggered by +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fireAlarm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 that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choice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stairs or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lift may be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affected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fireAlarm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does not necessarily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mean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agent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 cease to aim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ground floor: may have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 !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onGround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 before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fire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alarm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starts</a:t>
            </a:r>
          </a:p>
          <a:p>
            <a:r>
              <a:rPr lang="en-GB" dirty="0" smtClean="0"/>
              <a:t>Arbitrarily interleaved, concurrent </a:t>
            </a:r>
            <a:r>
              <a:rPr lang="en-GB" dirty="0"/>
              <a:t>program is harder to test than a purely serial </a:t>
            </a:r>
            <a:r>
              <a:rPr lang="en-GB" dirty="0" smtClean="0"/>
              <a:t>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53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Goal-Oriented </a:t>
            </a:r>
            <a:r>
              <a:rPr lang="en-GB" dirty="0"/>
              <a:t>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Goals and method calls</a:t>
            </a:r>
            <a:r>
              <a:rPr lang="en-GB" dirty="0"/>
              <a:t>:</a:t>
            </a:r>
            <a:r>
              <a:rPr lang="en-GB" dirty="0" smtClean="0"/>
              <a:t> declarations separate from execution</a:t>
            </a:r>
          </a:p>
          <a:p>
            <a:r>
              <a:rPr lang="en-GB" b="1" dirty="0" smtClean="0"/>
              <a:t>Method</a:t>
            </a:r>
            <a:r>
              <a:rPr lang="en-GB" dirty="0" smtClean="0"/>
              <a:t>: generally </a:t>
            </a:r>
            <a:r>
              <a:rPr lang="en-GB" dirty="0"/>
              <a:t>clear which </a:t>
            </a:r>
            <a:r>
              <a:rPr lang="en-GB" dirty="0" smtClean="0"/>
              <a:t>code executed </a:t>
            </a:r>
            <a:r>
              <a:rPr lang="en-GB" dirty="0"/>
              <a:t>on </a:t>
            </a:r>
            <a:r>
              <a:rPr lang="en-GB" dirty="0" smtClean="0"/>
              <a:t>invocation</a:t>
            </a:r>
          </a:p>
          <a:p>
            <a:r>
              <a:rPr lang="en-GB" dirty="0"/>
              <a:t>Most commonly expressed as a request to act, e.g. </a:t>
            </a:r>
            <a:r>
              <a:rPr lang="en-GB" b="1" dirty="0" smtClean="0"/>
              <a:t>compress</a:t>
            </a:r>
          </a:p>
          <a:p>
            <a:r>
              <a:rPr lang="en-GB" b="1" dirty="0" smtClean="0"/>
              <a:t>Goal</a:t>
            </a:r>
            <a:r>
              <a:rPr lang="en-GB" dirty="0" smtClean="0"/>
              <a:t>: triggers </a:t>
            </a:r>
            <a:r>
              <a:rPr lang="en-GB" dirty="0"/>
              <a:t>any of multiple </a:t>
            </a:r>
            <a:r>
              <a:rPr lang="en-GB" dirty="0" smtClean="0"/>
              <a:t>plans </a:t>
            </a:r>
            <a:r>
              <a:rPr lang="en-GB" dirty="0"/>
              <a:t>depending </a:t>
            </a:r>
            <a:r>
              <a:rPr lang="en-GB" dirty="0" smtClean="0"/>
              <a:t>on context</a:t>
            </a:r>
          </a:p>
          <a:p>
            <a:r>
              <a:rPr lang="en-GB" dirty="0" smtClean="0"/>
              <a:t>Often state to reach </a:t>
            </a:r>
            <a:r>
              <a:rPr lang="en-GB" dirty="0"/>
              <a:t>by whatever </a:t>
            </a:r>
            <a:r>
              <a:rPr lang="en-GB" dirty="0" smtClean="0"/>
              <a:t>means, </a:t>
            </a:r>
            <a:r>
              <a:rPr lang="en-GB" dirty="0"/>
              <a:t>e.g. </a:t>
            </a:r>
            <a:r>
              <a:rPr lang="en-GB" b="1" dirty="0" smtClean="0"/>
              <a:t>compressed</a:t>
            </a:r>
          </a:p>
          <a:p>
            <a:r>
              <a:rPr lang="en-GB" dirty="0" smtClean="0"/>
              <a:t>Can achieve state in range of </a:t>
            </a:r>
            <a:r>
              <a:rPr lang="en-GB" dirty="0"/>
              <a:t>ways, </a:t>
            </a:r>
            <a:r>
              <a:rPr lang="en-GB" dirty="0" smtClean="0"/>
              <a:t>may </a:t>
            </a:r>
            <a:r>
              <a:rPr lang="en-GB" dirty="0"/>
              <a:t>require no </a:t>
            </a:r>
            <a:r>
              <a:rPr lang="en-GB" dirty="0" smtClean="0"/>
              <a:t>action</a:t>
            </a:r>
          </a:p>
          <a:p>
            <a:r>
              <a:rPr lang="en-GB" dirty="0" smtClean="0"/>
              <a:t>Harder to </a:t>
            </a:r>
            <a:r>
              <a:rPr lang="en-GB" dirty="0"/>
              <a:t>construct </a:t>
            </a:r>
            <a:r>
              <a:rPr lang="en-GB" dirty="0" smtClean="0"/>
              <a:t>tests starting </a:t>
            </a:r>
            <a:r>
              <a:rPr lang="en-GB" dirty="0"/>
              <a:t>from existing </a:t>
            </a:r>
            <a:r>
              <a:rPr lang="en-GB" dirty="0" smtClean="0"/>
              <a:t>code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achieve !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onGround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(),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agent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 start to head to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ground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floor, but equally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it is already there and do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nothing</a:t>
            </a:r>
          </a:p>
          <a:p>
            <a:r>
              <a:rPr lang="en-GB" dirty="0" smtClean="0"/>
              <a:t>Goal </a:t>
            </a:r>
            <a:r>
              <a:rPr lang="en-GB" dirty="0"/>
              <a:t>explicitly abstracts </a:t>
            </a:r>
            <a:r>
              <a:rPr lang="en-GB" dirty="0" smtClean="0"/>
              <a:t>from activity, so harder </a:t>
            </a:r>
            <a:r>
              <a:rPr lang="en-GB" dirty="0"/>
              <a:t>to know unwanted side-effects</a:t>
            </a:r>
            <a:r>
              <a:rPr lang="en-GB" dirty="0" smtClean="0"/>
              <a:t> </a:t>
            </a:r>
            <a:r>
              <a:rPr lang="en-GB" dirty="0"/>
              <a:t>to </a:t>
            </a:r>
            <a:r>
              <a:rPr lang="en-GB" dirty="0" smtClean="0"/>
              <a:t>test for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3208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5. Context-Dependent </a:t>
            </a:r>
            <a:r>
              <a:rPr lang="en-GB" dirty="0"/>
              <a:t>Failure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As with any </a:t>
            </a:r>
            <a:r>
              <a:rPr lang="en-GB" dirty="0" smtClean="0"/>
              <a:t>software</a:t>
            </a:r>
            <a:r>
              <a:rPr lang="en-GB" dirty="0"/>
              <a:t>, failures can occur </a:t>
            </a:r>
            <a:r>
              <a:rPr lang="en-GB" dirty="0" smtClean="0"/>
              <a:t>in agents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electricity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fails while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agent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in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lift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will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find an alternative way to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ground floor</a:t>
            </a:r>
          </a:p>
          <a:p>
            <a:r>
              <a:rPr lang="en-GB" dirty="0" smtClean="0"/>
              <a:t>As failure </a:t>
            </a:r>
            <a:r>
              <a:rPr lang="en-GB" dirty="0"/>
              <a:t>is handled by the agent, the </a:t>
            </a:r>
            <a:r>
              <a:rPr lang="en-GB" dirty="0" smtClean="0"/>
              <a:t>handling is </a:t>
            </a:r>
            <a:r>
              <a:rPr lang="en-GB" dirty="0"/>
              <a:t>itself context-dependent, goal-oriented, potentially concurrent with other activity </a:t>
            </a:r>
            <a:r>
              <a:rPr lang="en-GB" dirty="0" smtClean="0"/>
              <a:t>etc.</a:t>
            </a:r>
          </a:p>
          <a:p>
            <a:r>
              <a:rPr lang="en-GB" dirty="0" smtClean="0"/>
              <a:t>Testing </a:t>
            </a:r>
            <a:r>
              <a:rPr lang="en-GB" dirty="0"/>
              <a:t>possible branches an agent </a:t>
            </a:r>
            <a:r>
              <a:rPr lang="en-GB" dirty="0" smtClean="0"/>
              <a:t>follows </a:t>
            </a:r>
            <a:r>
              <a:rPr lang="en-GB" dirty="0"/>
              <a:t>in handling failures amplifies the testing </a:t>
            </a:r>
            <a:r>
              <a:rPr lang="en-GB" dirty="0" smtClean="0"/>
              <a:t>problem</a:t>
            </a:r>
          </a:p>
          <a:p>
            <a:r>
              <a:rPr lang="en-GB" dirty="0" err="1" smtClean="0"/>
              <a:t>Winikoff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dirty="0" err="1"/>
              <a:t>Cranefield</a:t>
            </a:r>
            <a:r>
              <a:rPr lang="en-GB" dirty="0"/>
              <a:t> </a:t>
            </a:r>
            <a:r>
              <a:rPr lang="en-GB" dirty="0" smtClean="0"/>
              <a:t>demonstrated dramatic increase </a:t>
            </a:r>
            <a:r>
              <a:rPr lang="en-GB" dirty="0"/>
              <a:t>due to consideration of </a:t>
            </a:r>
            <a:r>
              <a:rPr lang="en-GB" dirty="0" smtClean="0"/>
              <a:t>failure handling (see </a:t>
            </a:r>
            <a:r>
              <a:rPr lang="en-GB" dirty="0" err="1" smtClean="0"/>
              <a:t>Cranefield’s</a:t>
            </a:r>
            <a:r>
              <a:rPr lang="en-GB" dirty="0" smtClean="0"/>
              <a:t> EUMAS talk)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5129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…and </a:t>
            </a:r>
            <a:r>
              <a:rPr lang="en-GB" dirty="0"/>
              <a:t>what can be done</a:t>
            </a:r>
            <a:br>
              <a:rPr lang="en-GB" dirty="0"/>
            </a:br>
            <a:r>
              <a:rPr lang="en-GB" dirty="0"/>
              <a:t>about it</a:t>
            </a:r>
          </a:p>
        </p:txBody>
      </p:sp>
    </p:spTree>
    <p:extLst>
      <p:ext uri="{BB962C8B-B14F-4D97-AF65-F5344CB8AC3E}">
        <p14:creationId xmlns:p14="http://schemas.microsoft.com/office/powerpoint/2010/main" xmlns="" val="136923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Formal Proof, Model Checking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505200"/>
            <a:ext cx="8686800" cy="2968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smtClean="0"/>
              <a:t>For instance, consider “eventually X”:</a:t>
            </a:r>
          </a:p>
          <a:p>
            <a:pPr eaLnBrk="1" hangingPunct="1"/>
            <a:r>
              <a:rPr lang="en-AU" smtClean="0"/>
              <a:t>Too strong, requires success even if not possible</a:t>
            </a:r>
          </a:p>
          <a:p>
            <a:pPr eaLnBrk="1" hangingPunct="1"/>
            <a:r>
              <a:rPr lang="en-AU" smtClean="0"/>
              <a:t>Too weak, doesn’t have a </a:t>
            </a:r>
            <a:br>
              <a:rPr lang="en-AU" smtClean="0"/>
            </a:br>
            <a:r>
              <a:rPr lang="en-AU" smtClean="0"/>
              <a:t>deadline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04800" y="1752600"/>
            <a:ext cx="8534400" cy="1371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AU" sz="4000">
                <a:solidFill>
                  <a:schemeClr val="bg1"/>
                </a:solidFill>
              </a:rPr>
              <a:t>Temporal logic good for concurrent systems, but not for agents?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47109" name="Rectangle 6"/>
          <p:cNvSpPr>
            <a:spLocks noChangeAspect="1" noChangeArrowheads="1"/>
          </p:cNvSpPr>
          <p:nvPr/>
        </p:nvSpPr>
        <p:spPr bwMode="auto">
          <a:xfrm>
            <a:off x="6248400" y="4760913"/>
            <a:ext cx="1106488" cy="7239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(Finite)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Model</a:t>
            </a:r>
          </a:p>
        </p:txBody>
      </p:sp>
      <p:sp>
        <p:nvSpPr>
          <p:cNvPr id="47110" name="Rectangle 7"/>
          <p:cNvSpPr>
            <a:spLocks noChangeAspect="1" noChangeArrowheads="1"/>
          </p:cNvSpPr>
          <p:nvPr/>
        </p:nvSpPr>
        <p:spPr bwMode="auto">
          <a:xfrm>
            <a:off x="6248400" y="5676900"/>
            <a:ext cx="1106488" cy="7239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Formal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Spec.</a:t>
            </a:r>
          </a:p>
        </p:txBody>
      </p:sp>
      <p:sp>
        <p:nvSpPr>
          <p:cNvPr id="47111" name="AutoShape 8"/>
          <p:cNvSpPr>
            <a:spLocks noChangeAspect="1"/>
          </p:cNvSpPr>
          <p:nvPr/>
        </p:nvSpPr>
        <p:spPr bwMode="auto">
          <a:xfrm>
            <a:off x="7507288" y="4760913"/>
            <a:ext cx="304800" cy="1639887"/>
          </a:xfrm>
          <a:prstGeom prst="rightBrace">
            <a:avLst>
              <a:gd name="adj1" fmla="val 44835"/>
              <a:gd name="adj2" fmla="val 50000"/>
            </a:avLst>
          </a:prstGeom>
          <a:noFill/>
          <a:ln w="139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Text Box 10"/>
          <p:cNvSpPr txBox="1">
            <a:spLocks noChangeAspect="1" noChangeArrowheads="1"/>
          </p:cNvSpPr>
          <p:nvPr/>
        </p:nvSpPr>
        <p:spPr bwMode="auto">
          <a:xfrm>
            <a:off x="8228013" y="5386388"/>
            <a:ext cx="4889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US" sz="1200"/>
              <a:t>Yes </a:t>
            </a:r>
          </a:p>
          <a:p>
            <a:endParaRPr lang="en-US" sz="1200"/>
          </a:p>
          <a:p>
            <a:r>
              <a:rPr lang="en-US" sz="1200"/>
              <a:t>No </a:t>
            </a:r>
          </a:p>
        </p:txBody>
      </p:sp>
    </p:spTree>
    <p:extLst>
      <p:ext uri="{BB962C8B-B14F-4D97-AF65-F5344CB8AC3E}">
        <p14:creationId xmlns:p14="http://schemas.microsoft.com/office/powerpoint/2010/main" xmlns="" val="36688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AU" sz="2400" dirty="0" smtClean="0"/>
              <a:t>“Beware of bugs in the above code; I have only proved it correct …”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AU" smtClean="0"/>
              <a:t>Abstracting proof/model makes </a:t>
            </a:r>
            <a:r>
              <a:rPr lang="en-AU" smtClean="0">
                <a:solidFill>
                  <a:srgbClr val="FF0000"/>
                </a:solidFill>
              </a:rPr>
              <a:t>assumptions</a:t>
            </a:r>
            <a:endParaRPr lang="en-AU" smtClean="0"/>
          </a:p>
          <a:p>
            <a:pPr eaLnBrk="1" hangingPunct="1"/>
            <a:endParaRPr lang="en-AU" smtClean="0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04800" y="2590800"/>
            <a:ext cx="838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Courier" charset="0"/>
              </a:rPr>
              <a:t>1. min := 1;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2. max := N;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3. </a:t>
            </a:r>
            <a:r>
              <a:rPr lang="en-US" i="1"/>
              <a:t>{array size: var A : array [1..N] of integer}</a:t>
            </a:r>
            <a:r>
              <a:rPr lang="en-US">
                <a:latin typeface="Courier" charset="0"/>
              </a:rPr>
              <a:t>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4. </a:t>
            </a:r>
            <a:r>
              <a:rPr lang="en-US" b="1"/>
              <a:t>repeat</a:t>
            </a:r>
            <a:r>
              <a:rPr lang="en-US">
                <a:latin typeface="Courier" charset="0"/>
              </a:rPr>
              <a:t>  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5. 	</a:t>
            </a:r>
            <a:r>
              <a:rPr lang="en-US">
                <a:solidFill>
                  <a:srgbClr val="FF0000"/>
                </a:solidFill>
                <a:latin typeface="Courier" charset="0"/>
              </a:rPr>
              <a:t>mid := (min + max) </a:t>
            </a:r>
            <a:r>
              <a:rPr lang="en-US" b="1">
                <a:solidFill>
                  <a:srgbClr val="FF0000"/>
                </a:solidFill>
              </a:rPr>
              <a:t>div</a:t>
            </a:r>
            <a:r>
              <a:rPr lang="en-US">
                <a:solidFill>
                  <a:srgbClr val="FF0000"/>
                </a:solidFill>
                <a:latin typeface="Courier" charset="0"/>
              </a:rPr>
              <a:t> 2;</a:t>
            </a:r>
            <a:r>
              <a:rPr lang="en-US">
                <a:latin typeface="Courier" charset="0"/>
              </a:rPr>
              <a:t>  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6. 	</a:t>
            </a:r>
            <a:r>
              <a:rPr lang="en-US" b="1"/>
              <a:t>if</a:t>
            </a:r>
            <a:r>
              <a:rPr lang="en-US">
                <a:latin typeface="Courier" charset="0"/>
              </a:rPr>
              <a:t> x &gt; A[mid] </a:t>
            </a:r>
            <a:r>
              <a:rPr lang="en-US" b="1"/>
              <a:t>then</a:t>
            </a:r>
            <a:r>
              <a:rPr lang="en-US">
                <a:latin typeface="Courier" charset="0"/>
              </a:rPr>
              <a:t>    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7. 		min := mid + 1  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8. 	</a:t>
            </a:r>
            <a:r>
              <a:rPr lang="en-US" b="1"/>
              <a:t>else</a:t>
            </a:r>
            <a:r>
              <a:rPr lang="en-US">
                <a:latin typeface="Courier" charset="0"/>
              </a:rPr>
              <a:t>     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9. 		max := mid - 1;  </a:t>
            </a:r>
            <a:br>
              <a:rPr lang="en-US">
                <a:latin typeface="Courier" charset="0"/>
              </a:rPr>
            </a:br>
            <a:r>
              <a:rPr lang="en-US">
                <a:latin typeface="Courier" charset="0"/>
              </a:rPr>
              <a:t>10. </a:t>
            </a:r>
            <a:r>
              <a:rPr lang="en-US" b="1"/>
              <a:t>until</a:t>
            </a:r>
            <a:r>
              <a:rPr lang="en-US">
                <a:latin typeface="Courier" charset="0"/>
              </a:rPr>
              <a:t> (A[mid] = x) </a:t>
            </a:r>
            <a:r>
              <a:rPr lang="en-US" b="1"/>
              <a:t>or</a:t>
            </a:r>
            <a:r>
              <a:rPr lang="en-US">
                <a:latin typeface="Courier" charset="0"/>
              </a:rPr>
              <a:t> (min &gt; max);</a:t>
            </a:r>
            <a:endParaRPr lang="en-US">
              <a:solidFill>
                <a:srgbClr val="449522"/>
              </a:solidFill>
              <a:latin typeface="Courier" charset="0"/>
            </a:endParaRP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5181600" y="4724400"/>
            <a:ext cx="3657600" cy="68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0000"/>
                </a:solidFill>
                <a:latin typeface="Courier" charset="0"/>
              </a:rPr>
              <a:t>min + max &gt; MAXINT</a:t>
            </a:r>
          </a:p>
        </p:txBody>
      </p:sp>
    </p:spTree>
    <p:extLst>
      <p:ext uri="{BB962C8B-B14F-4D97-AF65-F5344CB8AC3E}">
        <p14:creationId xmlns:p14="http://schemas.microsoft.com/office/powerpoint/2010/main" xmlns="" val="27014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 Summary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Testing impractical for BDI agents</a:t>
            </a:r>
          </a:p>
          <a:p>
            <a:pPr eaLnBrk="1" hangingPunct="1"/>
            <a:r>
              <a:rPr lang="en-US" dirty="0" smtClean="0"/>
              <a:t>Model checking and other forms of proof</a:t>
            </a:r>
          </a:p>
          <a:p>
            <a:pPr lvl="1" eaLnBrk="1" hangingPunct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Hard to capture correct specification</a:t>
            </a:r>
          </a:p>
          <a:p>
            <a:pPr lvl="1" eaLnBrk="1" hangingPunct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Proof tends to be abstract and make assumptions</a:t>
            </a:r>
          </a:p>
          <a:p>
            <a:pPr lvl="1" eaLnBrk="1" hangingPunct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the specification-code relationship the real issue?</a:t>
            </a:r>
          </a:p>
        </p:txBody>
      </p:sp>
    </p:spTree>
    <p:extLst>
      <p:ext uri="{BB962C8B-B14F-4D97-AF65-F5344CB8AC3E}">
        <p14:creationId xmlns:p14="http://schemas.microsoft.com/office/powerpoint/2010/main" xmlns="" val="28113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mtClean="0"/>
              <a:t>Combining Testing &amp; Proving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smtClean="0"/>
              <a:t>Trade off abstraction vs. completeness</a:t>
            </a:r>
          </a:p>
          <a:p>
            <a:pPr eaLnBrk="1" hangingPunct="1"/>
            <a:r>
              <a:rPr lang="en-AU" smtClean="0"/>
              <a:t>Exploit intermediate techniques and shallow scope hypothesis</a:t>
            </a:r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>
            <a:off x="2208213" y="5411788"/>
            <a:ext cx="5281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 flipV="1">
            <a:off x="2360613" y="3673475"/>
            <a:ext cx="0" cy="1890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2332038" y="5540375"/>
            <a:ext cx="62468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AU"/>
              <a:t>Individual	Incomplete		Complete</a:t>
            </a:r>
          </a:p>
          <a:p>
            <a:r>
              <a:rPr lang="en-AU"/>
              <a:t>Cases		Systematic		Systematic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1033463" y="3578225"/>
            <a:ext cx="142081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AU"/>
              <a:t>Abstract</a:t>
            </a:r>
          </a:p>
          <a:p>
            <a:endParaRPr lang="en-AU"/>
          </a:p>
          <a:p>
            <a:endParaRPr lang="en-AU"/>
          </a:p>
          <a:p>
            <a:endParaRPr lang="en-AU"/>
          </a:p>
          <a:p>
            <a:r>
              <a:rPr lang="en-AU"/>
              <a:t>Concrete</a:t>
            </a:r>
          </a:p>
        </p:txBody>
      </p:sp>
      <p:sp>
        <p:nvSpPr>
          <p:cNvPr id="65544" name="AutoShape 8"/>
          <p:cNvSpPr>
            <a:spLocks noChangeArrowheads="1"/>
          </p:cNvSpPr>
          <p:nvPr/>
        </p:nvSpPr>
        <p:spPr bwMode="auto">
          <a:xfrm>
            <a:off x="3319463" y="4833938"/>
            <a:ext cx="1341437" cy="360362"/>
          </a:xfrm>
          <a:prstGeom prst="rightArrow">
            <a:avLst>
              <a:gd name="adj1" fmla="val 50000"/>
              <a:gd name="adj2" fmla="val 93062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AutoShape 9"/>
          <p:cNvSpPr>
            <a:spLocks noChangeArrowheads="1"/>
          </p:cNvSpPr>
          <p:nvPr/>
        </p:nvSpPr>
        <p:spPr bwMode="auto">
          <a:xfrm>
            <a:off x="5405438" y="3773488"/>
            <a:ext cx="1341437" cy="360362"/>
          </a:xfrm>
          <a:prstGeom prst="rightArrow">
            <a:avLst>
              <a:gd name="adj1" fmla="val 50000"/>
              <a:gd name="adj2" fmla="val 93062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AutoShape 10"/>
          <p:cNvSpPr>
            <a:spLocks noChangeArrowheads="1"/>
          </p:cNvSpPr>
          <p:nvPr/>
        </p:nvSpPr>
        <p:spPr bwMode="auto">
          <a:xfrm>
            <a:off x="4776788" y="4011613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7196138" y="4125913"/>
            <a:ext cx="1014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AU"/>
              <a:t>“Stair”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4600" y="2667000"/>
            <a:ext cx="632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See work by Michael </a:t>
            </a:r>
            <a:r>
              <a:rPr lang="en-GB" dirty="0" err="1" smtClean="0"/>
              <a:t>Winikoff</a:t>
            </a:r>
            <a:r>
              <a:rPr lang="en-GB" dirty="0" smtClean="0"/>
              <a:t> for </a:t>
            </a:r>
            <a:r>
              <a:rPr lang="en-GB" dirty="0" smtClean="0"/>
              <a:t>details –preliminary!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272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Evolutionary Testing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Use </a:t>
            </a:r>
            <a:r>
              <a:rPr lang="en-GB" dirty="0" smtClean="0"/>
              <a:t>stakeholder quality requirements to </a:t>
            </a:r>
            <a:r>
              <a:rPr lang="en-GB" dirty="0"/>
              <a:t>judge </a:t>
            </a:r>
            <a:r>
              <a:rPr lang="en-GB" dirty="0" smtClean="0"/>
              <a:t>agents</a:t>
            </a:r>
          </a:p>
          <a:p>
            <a:r>
              <a:rPr lang="en-GB" dirty="0"/>
              <a:t>Represent these requirements as quality </a:t>
            </a:r>
            <a:r>
              <a:rPr lang="en-GB" dirty="0" smtClean="0"/>
              <a:t>functions</a:t>
            </a:r>
          </a:p>
          <a:p>
            <a:pPr lvl="1"/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Assess the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agents under test</a:t>
            </a:r>
          </a:p>
          <a:p>
            <a:pPr lvl="1"/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Drive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evolutionary generation </a:t>
            </a:r>
          </a:p>
          <a:p>
            <a:pPr lvl="1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3657600" cy="279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531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Use quality functions in fitness measures to drive the evolutionary </a:t>
            </a:r>
            <a:r>
              <a:rPr lang="en-GB" dirty="0" smtClean="0"/>
              <a:t>generation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Fitness of a test case tells how good the test case is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Evolutionary testing searches for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cases with best fitness</a:t>
            </a:r>
          </a:p>
          <a:p>
            <a:r>
              <a:rPr lang="en-GB" dirty="0"/>
              <a:t>Use statistical methods to measure test case fitness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Test outputs of a test case can be different 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Each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 execution is repeated a number of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times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Statistical output data are used to calculate the fitness</a:t>
            </a: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498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10"/>
          </p:nvPr>
        </p:nvSpPr>
        <p:spPr/>
        <p:txBody>
          <a:bodyPr lIns="64291" tIns="32146" rIns="64291" bIns="32146"/>
          <a:lstStyle/>
          <a:p>
            <a:fld id="{9E52C403-2CAF-4F1D-9A9D-2BCA7DA38D44}" type="slidenum">
              <a:rPr lang="en-US"/>
              <a:pPr/>
              <a:t>20</a:t>
            </a:fld>
            <a:endParaRPr lang="en-US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Evolutionary procedure</a:t>
            </a:r>
          </a:p>
        </p:txBody>
      </p:sp>
      <p:sp>
        <p:nvSpPr>
          <p:cNvPr id="23554" name="Oval 2"/>
          <p:cNvSpPr>
            <a:spLocks/>
          </p:cNvSpPr>
          <p:nvPr/>
        </p:nvSpPr>
        <p:spPr bwMode="auto">
          <a:xfrm>
            <a:off x="3161109" y="2821781"/>
            <a:ext cx="2607469" cy="2607469"/>
          </a:xfrm>
          <a:prstGeom prst="ellipse">
            <a:avLst/>
          </a:prstGeom>
          <a:gradFill rotWithShape="0">
            <a:gsLst>
              <a:gs pos="0">
                <a:srgbClr val="464658"/>
              </a:gs>
              <a:gs pos="100000">
                <a:srgbClr val="0000FF"/>
              </a:gs>
            </a:gsLst>
            <a:lin ang="20160000" scaled="1"/>
          </a:gra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55" name="Oval 3"/>
          <p:cNvSpPr>
            <a:spLocks/>
          </p:cNvSpPr>
          <p:nvPr/>
        </p:nvSpPr>
        <p:spPr bwMode="auto">
          <a:xfrm>
            <a:off x="3509367" y="3170039"/>
            <a:ext cx="1910953" cy="1910953"/>
          </a:xfrm>
          <a:prstGeom prst="ellipse">
            <a:avLst/>
          </a:prstGeom>
          <a:gradFill rotWithShape="0">
            <a:gsLst>
              <a:gs pos="0">
                <a:srgbClr val="B9B9B9"/>
              </a:gs>
              <a:gs pos="100000">
                <a:srgbClr val="D3D3D3"/>
              </a:gs>
            </a:gsLst>
            <a:lin ang="5400000" scaled="1"/>
          </a:gra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3071813" y="3482578"/>
            <a:ext cx="678656" cy="375047"/>
          </a:xfrm>
          <a:custGeom>
            <a:avLst/>
            <a:gdLst>
              <a:gd name="T0" fmla="*/ 0 w 21600"/>
              <a:gd name="T1" fmla="*/ 2234 h 21600"/>
              <a:gd name="T2" fmla="*/ 15120 w 21600"/>
              <a:gd name="T3" fmla="*/ 0 h 21600"/>
              <a:gd name="T4" fmla="*/ 21600 w 21600"/>
              <a:gd name="T5" fmla="*/ 21600 h 21600"/>
              <a:gd name="T6" fmla="*/ 0 w 21600"/>
              <a:gd name="T7" fmla="*/ 2234 h 21600"/>
              <a:gd name="T8" fmla="*/ 0 w 21600"/>
              <a:gd name="T9" fmla="*/ 223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2234"/>
                </a:moveTo>
                <a:lnTo>
                  <a:pt x="15120" y="0"/>
                </a:lnTo>
                <a:lnTo>
                  <a:pt x="21600" y="21600"/>
                </a:lnTo>
                <a:lnTo>
                  <a:pt x="0" y="2234"/>
                </a:lnTo>
                <a:close/>
                <a:moveTo>
                  <a:pt x="0" y="2234"/>
                </a:moveTo>
              </a:path>
            </a:pathLst>
          </a:custGeom>
          <a:solidFill>
            <a:schemeClr val="accent1"/>
          </a:soli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4830961" y="2946797"/>
            <a:ext cx="544711" cy="455414"/>
          </a:xfrm>
          <a:custGeom>
            <a:avLst/>
            <a:gdLst>
              <a:gd name="T0" fmla="*/ 0 w 21600"/>
              <a:gd name="T1" fmla="*/ 20432 h 21600"/>
              <a:gd name="T2" fmla="*/ 21600 w 21600"/>
              <a:gd name="T3" fmla="*/ 0 h 21600"/>
              <a:gd name="T4" fmla="*/ 18900 w 21600"/>
              <a:gd name="T5" fmla="*/ 21600 h 21600"/>
              <a:gd name="T6" fmla="*/ 0 w 21600"/>
              <a:gd name="T7" fmla="*/ 20432 h 21600"/>
              <a:gd name="T8" fmla="*/ 0 w 21600"/>
              <a:gd name="T9" fmla="*/ 2043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20432"/>
                </a:moveTo>
                <a:lnTo>
                  <a:pt x="21600" y="0"/>
                </a:lnTo>
                <a:lnTo>
                  <a:pt x="18900" y="21600"/>
                </a:lnTo>
                <a:lnTo>
                  <a:pt x="0" y="20432"/>
                </a:lnTo>
                <a:close/>
                <a:moveTo>
                  <a:pt x="0" y="20432"/>
                </a:moveTo>
              </a:path>
            </a:pathLst>
          </a:custGeom>
          <a:solidFill>
            <a:schemeClr val="accent1"/>
          </a:soli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4634508" y="4884539"/>
            <a:ext cx="410766" cy="598289"/>
          </a:xfrm>
          <a:custGeom>
            <a:avLst/>
            <a:gdLst>
              <a:gd name="T0" fmla="*/ 3600 w 21600"/>
              <a:gd name="T1" fmla="*/ 0 h 21600"/>
              <a:gd name="T2" fmla="*/ 21600 w 21600"/>
              <a:gd name="T3" fmla="*/ 21600 h 21600"/>
              <a:gd name="T4" fmla="*/ 0 w 21600"/>
              <a:gd name="T5" fmla="*/ 15429 h 21600"/>
              <a:gd name="T6" fmla="*/ 3600 w 21600"/>
              <a:gd name="T7" fmla="*/ 0 h 21600"/>
              <a:gd name="T8" fmla="*/ 360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3600" y="0"/>
                </a:moveTo>
                <a:lnTo>
                  <a:pt x="21600" y="21600"/>
                </a:lnTo>
                <a:lnTo>
                  <a:pt x="0" y="15429"/>
                </a:lnTo>
                <a:lnTo>
                  <a:pt x="3600" y="0"/>
                </a:lnTo>
                <a:close/>
                <a:moveTo>
                  <a:pt x="3600" y="0"/>
                </a:moveTo>
              </a:path>
            </a:pathLst>
          </a:custGeom>
          <a:solidFill>
            <a:schemeClr val="accent1"/>
          </a:soli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1553766" y="4384477"/>
            <a:ext cx="1205508" cy="589359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Test execution</a:t>
            </a:r>
          </a:p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&amp; Monitoring</a:t>
            </a:r>
          </a:p>
        </p:txBody>
      </p:sp>
      <p:sp>
        <p:nvSpPr>
          <p:cNvPr id="23560" name="Rectangle 8"/>
          <p:cNvSpPr>
            <a:spLocks/>
          </p:cNvSpPr>
          <p:nvPr/>
        </p:nvSpPr>
        <p:spPr bwMode="auto">
          <a:xfrm>
            <a:off x="3366492" y="2384227"/>
            <a:ext cx="937617" cy="2857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Evaluation</a:t>
            </a:r>
          </a:p>
        </p:txBody>
      </p:sp>
      <p:sp>
        <p:nvSpPr>
          <p:cNvPr id="23561" name="Rectangle 9"/>
          <p:cNvSpPr>
            <a:spLocks/>
          </p:cNvSpPr>
          <p:nvPr/>
        </p:nvSpPr>
        <p:spPr bwMode="auto">
          <a:xfrm>
            <a:off x="5973961" y="4313039"/>
            <a:ext cx="1205508" cy="589359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Generation &amp; Evolution</a:t>
            </a:r>
          </a:p>
          <a:p>
            <a:endParaRPr lang="en-US" sz="13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5568777" y="2496711"/>
            <a:ext cx="93936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final results</a:t>
            </a:r>
          </a:p>
        </p:txBody>
      </p:sp>
      <p:sp>
        <p:nvSpPr>
          <p:cNvPr id="23563" name="Oval 11"/>
          <p:cNvSpPr>
            <a:spLocks/>
          </p:cNvSpPr>
          <p:nvPr/>
        </p:nvSpPr>
        <p:spPr bwMode="auto">
          <a:xfrm>
            <a:off x="3027163" y="4205884"/>
            <a:ext cx="1050356" cy="656332"/>
          </a:xfrm>
          <a:prstGeom prst="ellipse">
            <a:avLst/>
          </a:prstGeom>
          <a:solidFill>
            <a:srgbClr val="808080"/>
          </a:solidFill>
          <a:ln w="254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Agent</a:t>
            </a:r>
          </a:p>
        </p:txBody>
      </p:sp>
      <p:sp>
        <p:nvSpPr>
          <p:cNvPr id="23564" name="Rectangle 12"/>
          <p:cNvSpPr>
            <a:spLocks/>
          </p:cNvSpPr>
          <p:nvPr/>
        </p:nvSpPr>
        <p:spPr bwMode="auto">
          <a:xfrm>
            <a:off x="4705945" y="5779234"/>
            <a:ext cx="16639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initial test cases</a:t>
            </a:r>
          </a:p>
          <a:p>
            <a:r>
              <a:rPr lang="en-US" sz="13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(random, or existing)</a:t>
            </a:r>
          </a:p>
        </p:txBody>
      </p:sp>
      <p:sp>
        <p:nvSpPr>
          <p:cNvPr id="23565" name="Rectangle 13"/>
          <p:cNvSpPr>
            <a:spLocks/>
          </p:cNvSpPr>
          <p:nvPr/>
        </p:nvSpPr>
        <p:spPr bwMode="auto">
          <a:xfrm>
            <a:off x="4077519" y="4754493"/>
            <a:ext cx="5033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400">
                <a:solidFill>
                  <a:srgbClr val="000000"/>
                </a:solidFill>
                <a:ea typeface="Gill Sans" charset="0"/>
                <a:cs typeface="Gill Sans" charset="0"/>
              </a:rPr>
              <a:t>inputs</a:t>
            </a:r>
          </a:p>
        </p:txBody>
      </p:sp>
      <p:sp>
        <p:nvSpPr>
          <p:cNvPr id="23566" name="Freeform 14"/>
          <p:cNvSpPr>
            <a:spLocks/>
          </p:cNvSpPr>
          <p:nvPr/>
        </p:nvSpPr>
        <p:spPr bwMode="auto">
          <a:xfrm>
            <a:off x="4205883" y="5357813"/>
            <a:ext cx="660797" cy="473273"/>
          </a:xfrm>
          <a:custGeom>
            <a:avLst/>
            <a:gdLst>
              <a:gd name="T0" fmla="*/ 0 w 21600"/>
              <a:gd name="T1" fmla="*/ 0 h 21600"/>
              <a:gd name="T2" fmla="*/ 9924 w 21600"/>
              <a:gd name="T3" fmla="*/ 0 h 21600"/>
              <a:gd name="T4" fmla="*/ 6714 w 21600"/>
              <a:gd name="T5" fmla="*/ 5706 h 21600"/>
              <a:gd name="T6" fmla="*/ 13135 w 21600"/>
              <a:gd name="T7" fmla="*/ 10189 h 21600"/>
              <a:gd name="T8" fmla="*/ 21600 w 21600"/>
              <a:gd name="T9" fmla="*/ 9781 h 21600"/>
              <a:gd name="T10" fmla="*/ 16930 w 21600"/>
              <a:gd name="T11" fmla="*/ 15894 h 21600"/>
              <a:gd name="T12" fmla="*/ 16638 w 21600"/>
              <a:gd name="T13" fmla="*/ 21600 h 21600"/>
              <a:gd name="T14" fmla="*/ 9924 w 21600"/>
              <a:gd name="T15" fmla="*/ 15894 h 21600"/>
              <a:gd name="T16" fmla="*/ 4378 w 21600"/>
              <a:gd name="T17" fmla="*/ 8966 h 21600"/>
              <a:gd name="T18" fmla="*/ 2627 w 21600"/>
              <a:gd name="T19" fmla="*/ 13857 h 21600"/>
              <a:gd name="T20" fmla="*/ 0 w 21600"/>
              <a:gd name="T21" fmla="*/ 0 h 21600"/>
              <a:gd name="T22" fmla="*/ 0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9924" y="0"/>
                </a:lnTo>
                <a:lnTo>
                  <a:pt x="6714" y="5706"/>
                </a:lnTo>
                <a:cubicBezTo>
                  <a:pt x="6714" y="5706"/>
                  <a:pt x="11092" y="10189"/>
                  <a:pt x="13135" y="10189"/>
                </a:cubicBezTo>
                <a:cubicBezTo>
                  <a:pt x="15178" y="10189"/>
                  <a:pt x="21600" y="9781"/>
                  <a:pt x="21600" y="9781"/>
                </a:cubicBezTo>
                <a:lnTo>
                  <a:pt x="16930" y="15894"/>
                </a:lnTo>
                <a:lnTo>
                  <a:pt x="16638" y="21600"/>
                </a:lnTo>
                <a:cubicBezTo>
                  <a:pt x="16638" y="21600"/>
                  <a:pt x="12551" y="18340"/>
                  <a:pt x="9924" y="15894"/>
                </a:cubicBezTo>
                <a:cubicBezTo>
                  <a:pt x="6990" y="13163"/>
                  <a:pt x="4378" y="8966"/>
                  <a:pt x="4378" y="8966"/>
                </a:cubicBezTo>
                <a:lnTo>
                  <a:pt x="2627" y="13857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64658"/>
              </a:gs>
            </a:gsLst>
            <a:lin ang="5400000" scaled="1"/>
          </a:gra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67" name="Rectangle 15"/>
          <p:cNvSpPr>
            <a:spLocks/>
          </p:cNvSpPr>
          <p:nvPr/>
        </p:nvSpPr>
        <p:spPr bwMode="auto">
          <a:xfrm>
            <a:off x="3598664" y="3950821"/>
            <a:ext cx="6059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400">
                <a:solidFill>
                  <a:srgbClr val="000000"/>
                </a:solidFill>
                <a:ea typeface="Gill Sans" charset="0"/>
                <a:cs typeface="Gill Sans" charset="0"/>
              </a:rPr>
              <a:t>outputs</a:t>
            </a:r>
          </a:p>
        </p:txBody>
      </p:sp>
      <p:sp>
        <p:nvSpPr>
          <p:cNvPr id="23568" name="Freeform 16"/>
          <p:cNvSpPr>
            <a:spLocks/>
          </p:cNvSpPr>
          <p:nvPr/>
        </p:nvSpPr>
        <p:spPr bwMode="auto">
          <a:xfrm flipH="1">
            <a:off x="4830961" y="2661047"/>
            <a:ext cx="696516" cy="383977"/>
          </a:xfrm>
          <a:custGeom>
            <a:avLst/>
            <a:gdLst>
              <a:gd name="T0" fmla="*/ 0 w 21600"/>
              <a:gd name="T1" fmla="*/ 0 h 21600"/>
              <a:gd name="T2" fmla="*/ 9924 w 21600"/>
              <a:gd name="T3" fmla="*/ 0 h 21600"/>
              <a:gd name="T4" fmla="*/ 6714 w 21600"/>
              <a:gd name="T5" fmla="*/ 5706 h 21600"/>
              <a:gd name="T6" fmla="*/ 13135 w 21600"/>
              <a:gd name="T7" fmla="*/ 10189 h 21600"/>
              <a:gd name="T8" fmla="*/ 21600 w 21600"/>
              <a:gd name="T9" fmla="*/ 9781 h 21600"/>
              <a:gd name="T10" fmla="*/ 16930 w 21600"/>
              <a:gd name="T11" fmla="*/ 15894 h 21600"/>
              <a:gd name="T12" fmla="*/ 16638 w 21600"/>
              <a:gd name="T13" fmla="*/ 21600 h 21600"/>
              <a:gd name="T14" fmla="*/ 9924 w 21600"/>
              <a:gd name="T15" fmla="*/ 15894 h 21600"/>
              <a:gd name="T16" fmla="*/ 4378 w 21600"/>
              <a:gd name="T17" fmla="*/ 8966 h 21600"/>
              <a:gd name="T18" fmla="*/ 2627 w 21600"/>
              <a:gd name="T19" fmla="*/ 13857 h 21600"/>
              <a:gd name="T20" fmla="*/ 0 w 21600"/>
              <a:gd name="T21" fmla="*/ 0 h 21600"/>
              <a:gd name="T22" fmla="*/ 0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9924" y="0"/>
                </a:lnTo>
                <a:lnTo>
                  <a:pt x="6714" y="5706"/>
                </a:lnTo>
                <a:cubicBezTo>
                  <a:pt x="6714" y="5706"/>
                  <a:pt x="11092" y="10189"/>
                  <a:pt x="13135" y="10189"/>
                </a:cubicBezTo>
                <a:cubicBezTo>
                  <a:pt x="15178" y="10189"/>
                  <a:pt x="21600" y="9781"/>
                  <a:pt x="21600" y="9781"/>
                </a:cubicBezTo>
                <a:lnTo>
                  <a:pt x="16930" y="15894"/>
                </a:lnTo>
                <a:lnTo>
                  <a:pt x="16638" y="21600"/>
                </a:lnTo>
                <a:cubicBezTo>
                  <a:pt x="16638" y="21600"/>
                  <a:pt x="12551" y="18340"/>
                  <a:pt x="9924" y="15894"/>
                </a:cubicBezTo>
                <a:cubicBezTo>
                  <a:pt x="6990" y="13163"/>
                  <a:pt x="4378" y="8966"/>
                  <a:pt x="4378" y="8966"/>
                </a:cubicBezTo>
                <a:lnTo>
                  <a:pt x="2627" y="13857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64658"/>
              </a:gs>
            </a:gsLst>
            <a:lin ang="5400000" scaled="1"/>
          </a:gra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3723680" y="4973836"/>
            <a:ext cx="151805" cy="160734"/>
          </a:xfrm>
          <a:custGeom>
            <a:avLst/>
            <a:gdLst>
              <a:gd name="T0" fmla="*/ 0 w 21600"/>
              <a:gd name="T1" fmla="*/ 1200 h 21600"/>
              <a:gd name="T2" fmla="*/ 0 w 21600"/>
              <a:gd name="T3" fmla="*/ 21600 h 21600"/>
              <a:gd name="T4" fmla="*/ 21600 w 21600"/>
              <a:gd name="T5" fmla="*/ 0 h 21600"/>
              <a:gd name="T6" fmla="*/ 0 w 21600"/>
              <a:gd name="T7" fmla="*/ 1200 h 21600"/>
              <a:gd name="T8" fmla="*/ 0 w 21600"/>
              <a:gd name="T9" fmla="*/ 12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1200"/>
                </a:moveTo>
                <a:lnTo>
                  <a:pt x="0" y="21600"/>
                </a:lnTo>
                <a:lnTo>
                  <a:pt x="21600" y="0"/>
                </a:lnTo>
                <a:lnTo>
                  <a:pt x="0" y="1200"/>
                </a:lnTo>
                <a:close/>
                <a:moveTo>
                  <a:pt x="0" y="1200"/>
                </a:move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64658"/>
              </a:gs>
            </a:gsLst>
            <a:lin ang="5400000" scaled="1"/>
          </a:gra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3570" name="Freeform 18"/>
          <p:cNvSpPr>
            <a:spLocks/>
          </p:cNvSpPr>
          <p:nvPr/>
        </p:nvSpPr>
        <p:spPr bwMode="auto">
          <a:xfrm>
            <a:off x="3223617" y="3991570"/>
            <a:ext cx="232172" cy="125016"/>
          </a:xfrm>
          <a:custGeom>
            <a:avLst/>
            <a:gdLst>
              <a:gd name="T0" fmla="*/ 12462 w 21600"/>
              <a:gd name="T1" fmla="*/ 0 h 21600"/>
              <a:gd name="T2" fmla="*/ 0 w 21600"/>
              <a:gd name="T3" fmla="*/ 21600 h 21600"/>
              <a:gd name="T4" fmla="*/ 10800 w 21600"/>
              <a:gd name="T5" fmla="*/ 16971 h 21600"/>
              <a:gd name="T6" fmla="*/ 21600 w 21600"/>
              <a:gd name="T7" fmla="*/ 16971 h 21600"/>
              <a:gd name="T8" fmla="*/ 12462 w 21600"/>
              <a:gd name="T9" fmla="*/ 0 h 21600"/>
              <a:gd name="T10" fmla="*/ 12462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12462" y="0"/>
                </a:moveTo>
                <a:lnTo>
                  <a:pt x="0" y="21600"/>
                </a:lnTo>
                <a:lnTo>
                  <a:pt x="10800" y="16971"/>
                </a:lnTo>
                <a:lnTo>
                  <a:pt x="21600" y="16971"/>
                </a:lnTo>
                <a:lnTo>
                  <a:pt x="12462" y="0"/>
                </a:lnTo>
                <a:close/>
                <a:moveTo>
                  <a:pt x="12462" y="0"/>
                </a:move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64658"/>
              </a:gs>
            </a:gsLst>
            <a:lin ang="5400000" scaled="1"/>
          </a:gra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04800" y="1524000"/>
            <a:ext cx="2209800" cy="187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For more details, see Cu D. Nguyen et al.’s AAMAS 2009 paper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2890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Autonomous agents hard to test due to</a:t>
            </a:r>
          </a:p>
          <a:p>
            <a:pPr lvl="1"/>
            <a:r>
              <a:rPr lang="en-GB" dirty="0" smtClean="0"/>
              <a:t>Architecture assumptions</a:t>
            </a:r>
          </a:p>
          <a:p>
            <a:pPr lvl="1"/>
            <a:r>
              <a:rPr lang="en-GB" dirty="0" smtClean="0"/>
              <a:t>Frequently branching contextual behaviour</a:t>
            </a:r>
          </a:p>
          <a:p>
            <a:pPr lvl="1"/>
            <a:r>
              <a:rPr lang="en-GB" dirty="0" smtClean="0"/>
              <a:t>Reactivity and concurrency</a:t>
            </a:r>
          </a:p>
          <a:p>
            <a:pPr lvl="1"/>
            <a:r>
              <a:rPr lang="en-GB" dirty="0" smtClean="0"/>
              <a:t>Goal-oriented specifications</a:t>
            </a:r>
          </a:p>
          <a:p>
            <a:pPr lvl="1"/>
            <a:r>
              <a:rPr lang="en-GB" dirty="0" smtClean="0"/>
              <a:t>Context-dependent failure handling</a:t>
            </a:r>
          </a:p>
          <a:p>
            <a:r>
              <a:rPr lang="en-GB" dirty="0" smtClean="0"/>
              <a:t>Two possible ways to mitigate this problem</a:t>
            </a:r>
          </a:p>
          <a:p>
            <a:pPr lvl="1"/>
            <a:r>
              <a:rPr lang="en-GB" dirty="0" smtClean="0"/>
              <a:t>Combine formal proof with testing</a:t>
            </a:r>
          </a:p>
          <a:p>
            <a:pPr lvl="1"/>
            <a:r>
              <a:rPr lang="en-GB" dirty="0" smtClean="0"/>
              <a:t>Evolutionary, </a:t>
            </a:r>
            <a:r>
              <a:rPr lang="en-GB" smtClean="0"/>
              <a:t>search-based testing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89447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223</TotalTime>
  <Words>1292</Words>
  <Application>Microsoft Office PowerPoint</Application>
  <PresentationFormat>On-screen Show (4:3)</PresentationFormat>
  <Paragraphs>224</Paragraphs>
  <Slides>21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Civic</vt:lpstr>
      <vt:lpstr>Why testing autonomous agents is hard and what can be done about it</vt:lpstr>
      <vt:lpstr>Introduction</vt:lpstr>
      <vt:lpstr>Sample for Illustration</vt:lpstr>
      <vt:lpstr>1: Assumptions and Architecture</vt:lpstr>
      <vt:lpstr>2: Frequently Branching Contextual Behaviour</vt:lpstr>
      <vt:lpstr>Testing Paths</vt:lpstr>
      <vt:lpstr>Analysing Number of Traces</vt:lpstr>
      <vt:lpstr>Analysing Number of Traces</vt:lpstr>
      <vt:lpstr>Analysing the BDI Model</vt:lpstr>
      <vt:lpstr>3. Reactivity and Concurrency</vt:lpstr>
      <vt:lpstr>4. Goal-Oriented Specifications</vt:lpstr>
      <vt:lpstr>5. Context-Dependent Failure Handling</vt:lpstr>
      <vt:lpstr>…and what can be done about it</vt:lpstr>
      <vt:lpstr>Formal Proof, Model Checking</vt:lpstr>
      <vt:lpstr>“Beware of bugs in the above code; I have only proved it correct …”</vt:lpstr>
      <vt:lpstr>Problem Summary</vt:lpstr>
      <vt:lpstr>Combining Testing &amp; Proving</vt:lpstr>
      <vt:lpstr>Evolutionary Testing</vt:lpstr>
      <vt:lpstr>Approach</vt:lpstr>
      <vt:lpstr>Evolutionary procedure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testing autonomous agents is hard and what can be done about it</dc:title>
  <dc:creator>Simon</dc:creator>
  <cp:lastModifiedBy>Simon Miles</cp:lastModifiedBy>
  <cp:revision>108</cp:revision>
  <dcterms:created xsi:type="dcterms:W3CDTF">2006-08-16T00:00:00Z</dcterms:created>
  <dcterms:modified xsi:type="dcterms:W3CDTF">2010-12-14T23:15:22Z</dcterms:modified>
</cp:coreProperties>
</file>