
<file path=[Content_Types].xml><?xml version="1.0" encoding="utf-8"?>
<Types xmlns="http://schemas.openxmlformats.org/package/2006/content-types"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Default Extension="docx" ContentType="application/vnd.openxmlformats-officedocument.wordprocessingml.documen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770" r:id="rId1"/>
  </p:sldMasterIdLst>
  <p:notesMasterIdLst>
    <p:notesMasterId r:id="rId17"/>
  </p:notesMasterIdLst>
  <p:handoutMasterIdLst>
    <p:handoutMasterId r:id="rId18"/>
  </p:handoutMasterIdLst>
  <p:sldIdLst>
    <p:sldId id="515" r:id="rId2"/>
    <p:sldId id="518" r:id="rId3"/>
    <p:sldId id="520" r:id="rId4"/>
    <p:sldId id="526" r:id="rId5"/>
    <p:sldId id="525" r:id="rId6"/>
    <p:sldId id="521" r:id="rId7"/>
    <p:sldId id="528" r:id="rId8"/>
    <p:sldId id="522" r:id="rId9"/>
    <p:sldId id="529" r:id="rId10"/>
    <p:sldId id="527" r:id="rId11"/>
    <p:sldId id="530" r:id="rId12"/>
    <p:sldId id="523" r:id="rId13"/>
    <p:sldId id="524" r:id="rId14"/>
    <p:sldId id="519" r:id="rId15"/>
    <p:sldId id="516" r:id="rId16"/>
  </p:sldIdLst>
  <p:sldSz cx="9144000" cy="6858000" type="screen4x3"/>
  <p:notesSz cx="7013575" cy="9282113"/>
  <p:defaultTextStyle>
    <a:defPPr>
      <a:defRPr lang="he-IL"/>
    </a:defPPr>
    <a:lvl1pPr algn="l" rtl="0" fontAlgn="base">
      <a:lnSpc>
        <a:spcPct val="80000"/>
      </a:lnSpc>
      <a:spcBef>
        <a:spcPct val="20000"/>
      </a:spcBef>
      <a:spcAft>
        <a:spcPct val="0"/>
      </a:spcAft>
      <a:buClr>
        <a:schemeClr val="accent1"/>
      </a:buClr>
      <a:buSzPct val="125000"/>
      <a:buChar char="•"/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1"/>
      </a:buClr>
      <a:buSzPct val="125000"/>
      <a:buChar char="•"/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1"/>
      </a:buClr>
      <a:buSzPct val="125000"/>
      <a:buChar char="•"/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1"/>
      </a:buClr>
      <a:buSzPct val="125000"/>
      <a:buChar char="•"/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1"/>
      </a:buClr>
      <a:buSzPct val="125000"/>
      <a:buChar char="•"/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7" charset="0"/>
        <a:ea typeface="Times New Roman (Hebrew)" pitchFamily="26" charset="0"/>
        <a:cs typeface="Times New Roman (Hebrew)" pitchFamily="26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showPr showNarration="1" useTimings="0">
    <p:present/>
    <p:sldAll/>
    <p:penClr>
      <a:schemeClr val="tx1"/>
    </p:penClr>
  </p:showPr>
  <p:clrMru>
    <a:srgbClr val="FC0128"/>
    <a:srgbClr val="003300"/>
    <a:srgbClr val="6600CC"/>
    <a:srgbClr val="833219"/>
    <a:srgbClr val="0000FF"/>
    <a:srgbClr val="2C745F"/>
    <a:srgbClr val="FEECCE"/>
    <a:srgbClr val="EAFC4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0644" autoAdjust="0"/>
    <p:restoredTop sz="89744" autoAdjust="0"/>
  </p:normalViewPr>
  <p:slideViewPr>
    <p:cSldViewPr snapToGrid="0">
      <p:cViewPr varScale="1">
        <p:scale>
          <a:sx n="129" d="100"/>
          <a:sy n="129" d="100"/>
        </p:scale>
        <p:origin x="-680" y="-104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424" y="520"/>
      </p:cViewPr>
      <p:guideLst>
        <p:guide orient="horz" pos="2923"/>
        <p:guide pos="220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06900"/>
            <a:ext cx="5145088" cy="4183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142" tIns="45262" rIns="92142" bIns="452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0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703263"/>
            <a:ext cx="4622800" cy="34671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28" charset="0"/>
        <a:ea typeface="Times New Roman (Hebrew)" pitchFamily="26" charset="0"/>
        <a:cs typeface="Times New Roman (Hebrew)" pitchFamily="26" charset="0"/>
      </a:defRPr>
    </a:lvl1pPr>
    <a:lvl2pPr marL="457200" algn="l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28" charset="0"/>
        <a:ea typeface="Times New Roman (Hebrew)" pitchFamily="26" charset="0"/>
        <a:cs typeface="Times New Roman (Hebrew)" pitchFamily="26" charset="0"/>
      </a:defRPr>
    </a:lvl2pPr>
    <a:lvl3pPr marL="914400" algn="l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28" charset="0"/>
        <a:ea typeface="Times New Roman (Hebrew)" pitchFamily="26" charset="0"/>
        <a:cs typeface="Times New Roman (Hebrew)" pitchFamily="26" charset="0"/>
      </a:defRPr>
    </a:lvl3pPr>
    <a:lvl4pPr marL="1371600" algn="l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28" charset="0"/>
        <a:ea typeface="Times New Roman (Hebrew)" pitchFamily="26" charset="0"/>
        <a:cs typeface="Times New Roman (Hebrew)" pitchFamily="26" charset="0"/>
      </a:defRPr>
    </a:lvl4pPr>
    <a:lvl5pPr marL="1828800" algn="l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28" charset="0"/>
        <a:ea typeface="Times New Roman (Hebrew)" pitchFamily="26" charset="0"/>
        <a:cs typeface="Times New Roman (Hebrew)" pitchFamily="26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GB" dirty="0" smtClean="0">
              <a:latin typeface="Times New Roman" pitchFamily="17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punto</a:t>
            </a:r>
            <a:r>
              <a:rPr lang="en-US" dirty="0" smtClean="0"/>
              <a:t> 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 err="1" smtClean="0"/>
              <a:t>può</a:t>
            </a:r>
            <a:r>
              <a:rPr lang="en-US" dirty="0" smtClean="0"/>
              <a:t> dare,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vuoi</a:t>
            </a:r>
            <a:r>
              <a:rPr lang="en-US" baseline="0" dirty="0" smtClean="0"/>
              <a:t>/se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tempo,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là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introdurre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qualche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sul</a:t>
            </a:r>
            <a:r>
              <a:rPr lang="en-US" baseline="0" dirty="0" smtClean="0"/>
              <a:t> repository.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realtà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questa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conviene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imposti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funzione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come </a:t>
            </a:r>
            <a:r>
              <a:rPr lang="en-US" baseline="0" dirty="0" err="1" smtClean="0"/>
              <a:t>vuoi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cominciare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discorso</a:t>
            </a:r>
            <a:r>
              <a:rPr lang="en-US" baseline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PRoDe</a:t>
            </a:r>
            <a:r>
              <a:rPr lang="en-US" dirty="0" smtClean="0"/>
              <a:t> point of view</a:t>
            </a:r>
            <a:r>
              <a:rPr lang="en-US" baseline="0" dirty="0" smtClean="0"/>
              <a:t> – o SME approach point of view, se non </a:t>
            </a:r>
            <a:r>
              <a:rPr lang="en-US" baseline="0" dirty="0" err="1" smtClean="0"/>
              <a:t>hai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tempo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dire </a:t>
            </a:r>
            <a:r>
              <a:rPr lang="en-US" baseline="0" dirty="0" err="1" smtClean="0"/>
              <a:t>cosa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PRoDe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C’ è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ricordare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qui </a:t>
            </a:r>
            <a:r>
              <a:rPr lang="en-US" dirty="0" err="1" smtClean="0"/>
              <a:t>usiamo</a:t>
            </a:r>
            <a:r>
              <a:rPr lang="en-US" dirty="0" smtClean="0"/>
              <a:t> </a:t>
            </a:r>
            <a:r>
              <a:rPr lang="en-US" dirty="0" err="1" smtClean="0"/>
              <a:t>ancora</a:t>
            </a:r>
            <a:r>
              <a:rPr lang="en-US" dirty="0" smtClean="0"/>
              <a:t> MAS metamodel </a:t>
            </a:r>
            <a:r>
              <a:rPr lang="en-US" dirty="0" err="1" smtClean="0"/>
              <a:t>mentre</a:t>
            </a:r>
            <a:r>
              <a:rPr lang="en-US" dirty="0" smtClean="0"/>
              <a:t> </a:t>
            </a:r>
            <a:r>
              <a:rPr lang="en-US" dirty="0" err="1" smtClean="0"/>
              <a:t>nel</a:t>
            </a:r>
            <a:r>
              <a:rPr lang="en-US" dirty="0" smtClean="0"/>
              <a:t> </a:t>
            </a:r>
            <a:r>
              <a:rPr lang="en-US" dirty="0" err="1" smtClean="0"/>
              <a:t>documento</a:t>
            </a:r>
            <a:r>
              <a:rPr lang="en-US" baseline="0" dirty="0" smtClean="0"/>
              <a:t> System metamodel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ancora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più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corretto</a:t>
            </a:r>
            <a:endParaRPr lang="en-US" baseline="0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C’ è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ricordare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qui </a:t>
            </a:r>
            <a:r>
              <a:rPr lang="en-US" dirty="0" err="1" smtClean="0"/>
              <a:t>usiamo</a:t>
            </a:r>
            <a:r>
              <a:rPr lang="en-US" dirty="0" smtClean="0"/>
              <a:t> </a:t>
            </a:r>
            <a:r>
              <a:rPr lang="en-US" dirty="0" err="1" smtClean="0"/>
              <a:t>ancora</a:t>
            </a:r>
            <a:r>
              <a:rPr lang="en-US" dirty="0" smtClean="0"/>
              <a:t> MAS metamodel </a:t>
            </a:r>
            <a:r>
              <a:rPr lang="en-US" dirty="0" err="1" smtClean="0"/>
              <a:t>mentre</a:t>
            </a:r>
            <a:r>
              <a:rPr lang="en-US" dirty="0" smtClean="0"/>
              <a:t> </a:t>
            </a:r>
            <a:r>
              <a:rPr lang="en-US" dirty="0" err="1" smtClean="0"/>
              <a:t>nel</a:t>
            </a:r>
            <a:r>
              <a:rPr lang="en-US" dirty="0" smtClean="0"/>
              <a:t> </a:t>
            </a:r>
            <a:r>
              <a:rPr lang="en-US" dirty="0" err="1" smtClean="0"/>
              <a:t>documento</a:t>
            </a:r>
            <a:r>
              <a:rPr lang="en-US" baseline="0" dirty="0" smtClean="0"/>
              <a:t> System metamodel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ancora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più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corretto</a:t>
            </a:r>
            <a:endParaRPr lang="en-US" baseline="0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</a:t>
            </a:r>
            <a:r>
              <a:rPr lang="en-US" baseline="0" dirty="0" smtClean="0"/>
              <a:t> so se </a:t>
            </a:r>
            <a:r>
              <a:rPr lang="en-US" baseline="0" dirty="0" err="1" smtClean="0"/>
              <a:t>vuoi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aggiungere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qualche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intro al </a:t>
            </a:r>
            <a:r>
              <a:rPr lang="en-US" baseline="0" dirty="0" err="1" smtClean="0"/>
              <a:t>frammento</a:t>
            </a:r>
            <a:r>
              <a:rPr lang="en-US" baseline="0" dirty="0" smtClean="0"/>
              <a:t> o lo </a:t>
            </a:r>
            <a:r>
              <a:rPr lang="en-US" baseline="0" dirty="0" err="1" smtClean="0"/>
              <a:t>fai</a:t>
            </a:r>
            <a:r>
              <a:rPr lang="en-US" baseline="0" dirty="0" smtClean="0"/>
              <a:t> </a:t>
            </a:r>
            <a:r>
              <a:rPr lang="en-US" baseline="0" smtClean="0"/>
              <a:t>a parole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12/15/10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12/15/10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Cossentino, V. Seidita - AOSE TFG - 15, Dec. 2010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  <p:sp>
        <p:nvSpPr>
          <p:cNvPr id="7" name="Line 33"/>
          <p:cNvSpPr>
            <a:spLocks noChangeShapeType="1"/>
          </p:cNvSpPr>
          <p:nvPr userDrawn="1"/>
        </p:nvSpPr>
        <p:spPr bwMode="auto">
          <a:xfrm>
            <a:off x="812800" y="1343025"/>
            <a:ext cx="8331200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endParaRPr lang="it-IT">
              <a:latin typeface="Times New Roman" pitchFamily="-28" charset="0"/>
            </a:endParaRPr>
          </a:p>
        </p:txBody>
      </p:sp>
      <p:pic>
        <p:nvPicPr>
          <p:cNvPr id="8" name="Immagine 31" descr="DINFO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15407" y="0"/>
            <a:ext cx="528593" cy="278979"/>
          </a:xfrm>
          <a:prstGeom prst="rect">
            <a:avLst/>
          </a:prstGeom>
        </p:spPr>
      </p:pic>
      <p:pic>
        <p:nvPicPr>
          <p:cNvPr id="9" name="Immagine 32" descr="icar-originale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468456" cy="266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package" Target="../embeddings/Microsoft_Word_Document1.docx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Document1!OLE_LINK5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7525" y="766763"/>
            <a:ext cx="8093075" cy="193899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r" eaLnBrk="1" hangingPunct="1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The Process Fragment Metamodel Definition and Documentation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" y="4610100"/>
            <a:ext cx="8496300" cy="1028700"/>
          </a:xfrm>
        </p:spPr>
        <p:txBody>
          <a:bodyPr/>
          <a:lstStyle/>
          <a:p>
            <a:pPr algn="ctr" eaLnBrk="1" hangingPunct="1">
              <a:buFont typeface="Wingdings" pitchFamily="17" charset="2"/>
              <a:buNone/>
            </a:pPr>
            <a:r>
              <a:rPr lang="en-GB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Massimo </a:t>
            </a:r>
            <a:r>
              <a:rPr lang="en-GB" sz="24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Cossentino</a:t>
            </a:r>
            <a:r>
              <a:rPr lang="en-GB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GB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and Valeria </a:t>
            </a:r>
            <a:r>
              <a:rPr lang="en-GB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Seidita</a:t>
            </a:r>
            <a:endParaRPr lang="en-GB" sz="2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Fragment</a:t>
            </a:r>
            <a:r>
              <a:rPr lang="it-IT" dirty="0" smtClean="0"/>
              <a:t> </a:t>
            </a:r>
            <a:r>
              <a:rPr lang="it-IT" dirty="0" err="1" smtClean="0"/>
              <a:t>granularity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738" y="1652588"/>
            <a:ext cx="3847016" cy="4382157"/>
          </a:xfrm>
        </p:spPr>
        <p:txBody>
          <a:bodyPr/>
          <a:lstStyle/>
          <a:p>
            <a:r>
              <a:rPr lang="en-GB" sz="2400" dirty="0" smtClean="0"/>
              <a:t>Process fragments may be extracted from a design process according to three different levels of granularity.</a:t>
            </a:r>
            <a:endParaRPr lang="en-US" sz="2400" dirty="0" smtClean="0"/>
          </a:p>
          <a:p>
            <a:endParaRPr lang="it-IT" sz="2400" dirty="0"/>
          </a:p>
        </p:txBody>
      </p:sp>
      <p:pic>
        <p:nvPicPr>
          <p:cNvPr id="5" name="Picture 4" descr="::publications:Fragment Defintion:generic:process elements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5623" y="1734984"/>
            <a:ext cx="3700418" cy="374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Fragment</a:t>
            </a:r>
            <a:r>
              <a:rPr lang="it-IT" dirty="0" smtClean="0"/>
              <a:t> </a:t>
            </a:r>
            <a:r>
              <a:rPr lang="it-IT" dirty="0" err="1" smtClean="0"/>
              <a:t>granularity</a:t>
            </a:r>
            <a:r>
              <a:rPr lang="it-IT" dirty="0" smtClean="0"/>
              <a:t> - </a:t>
            </a:r>
            <a:r>
              <a:rPr lang="it-IT" dirty="0" err="1" smtClean="0"/>
              <a:t>definitions</a:t>
            </a:r>
            <a:endParaRPr lang="it-IT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8146" y="149440"/>
          <a:ext cx="8900323" cy="533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914"/>
                <a:gridCol w="3898457"/>
                <a:gridCol w="32769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Granularity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Definition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Example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Phase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phase-level (process) fragment delivers 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set of work products 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related to the same abstraction level of the design flow. 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Such work products may belong to any of the cited work product types.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examples of deliverable may be a system analysis document.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Composed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composed (process) fragment delivers 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work 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 </a:t>
                      </a:r>
                      <a:r>
                        <a:rPr lang="en-GB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(or a set of instances of the same work product)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Such a work product may belong to any of the cited work product types.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Composed (process) fragments may be nested. 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example of composed fragment may consists in the portion of a process where the designer models use cases. This fragment delivers a composite work product (use case diagrams and description text document) that is part of the System Analysis document produced by the System Analysis phase fragment.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Atomic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atomic (process) fragment delivers 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portion of a work product or a set of system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metamodel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construct(s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(in terms of its/their instantiation or refinement).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portion of a work product is here intended never to be a whole work product, in other words, step fragments never deliver entire work products.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example of atomic fragment may be the identification of actors to be used for modelling use cases by starting from the analysis of some text describing system functionalities. 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69750" y="-33420"/>
            <a:ext cx="7986712" cy="6891420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lang="en-GB" sz="1400" b="1" dirty="0" smtClean="0"/>
              <a:t>Fragment Description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Fragment Goal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Fragment Origin	</a:t>
            </a:r>
            <a:endParaRPr lang="it-IT" sz="1400" b="1" dirty="0" smtClean="0"/>
          </a:p>
          <a:p>
            <a:pPr lvl="2"/>
            <a:r>
              <a:rPr lang="en-GB" sz="1400" dirty="0" smtClean="0"/>
              <a:t>The Process lifecycle	</a:t>
            </a:r>
            <a:endParaRPr lang="it-IT" sz="1400" dirty="0" smtClean="0"/>
          </a:p>
          <a:p>
            <a:pPr lvl="1"/>
            <a:r>
              <a:rPr lang="en-GB" sz="1400" b="1" dirty="0" smtClean="0"/>
              <a:t>Fragment Overview	</a:t>
            </a:r>
            <a:endParaRPr lang="it-IT" sz="1400" b="1" dirty="0" smtClean="0"/>
          </a:p>
          <a:p>
            <a:r>
              <a:rPr lang="en-GB" sz="1400" b="1" dirty="0" smtClean="0"/>
              <a:t>Fragment System metamodel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Definition of System </a:t>
            </a:r>
            <a:r>
              <a:rPr lang="en-GB" sz="1400" b="1" dirty="0" err="1" smtClean="0"/>
              <a:t>metamodel</a:t>
            </a:r>
            <a:r>
              <a:rPr lang="en-GB" sz="1400" b="1" dirty="0" smtClean="0"/>
              <a:t> elements</a:t>
            </a:r>
          </a:p>
          <a:p>
            <a:pPr lvl="1"/>
            <a:r>
              <a:rPr lang="en-US" sz="1400" b="1" dirty="0" smtClean="0"/>
              <a:t>Definition of System </a:t>
            </a:r>
            <a:r>
              <a:rPr lang="en-US" sz="1400" b="1" dirty="0" err="1" smtClean="0"/>
              <a:t>metamodel</a:t>
            </a:r>
            <a:r>
              <a:rPr lang="en-US" sz="1400" b="1" dirty="0" smtClean="0"/>
              <a:t> relationships</a:t>
            </a:r>
          </a:p>
          <a:p>
            <a:pPr lvl="1"/>
            <a:r>
              <a:rPr lang="en-US" sz="1400" b="1" dirty="0" smtClean="0"/>
              <a:t>Fragment Input/Output in Terms of System </a:t>
            </a:r>
            <a:r>
              <a:rPr lang="en-US" sz="1400" b="1" dirty="0" err="1" smtClean="0"/>
              <a:t>Metamodel</a:t>
            </a:r>
            <a:r>
              <a:rPr lang="en-US" sz="1400" b="1" dirty="0" smtClean="0"/>
              <a:t> Constructs</a:t>
            </a:r>
            <a:r>
              <a:rPr lang="en-GB" sz="1400" b="1" dirty="0" smtClean="0"/>
              <a:t>	</a:t>
            </a:r>
            <a:endParaRPr lang="it-IT" sz="1400" b="1" dirty="0" smtClean="0"/>
          </a:p>
          <a:p>
            <a:r>
              <a:rPr lang="en-GB" sz="1400" b="1" dirty="0" smtClean="0"/>
              <a:t>Process Roles	</a:t>
            </a:r>
            <a:endParaRPr lang="it-IT" sz="1400" b="1" dirty="0" smtClean="0"/>
          </a:p>
          <a:p>
            <a:r>
              <a:rPr lang="en-GB" sz="1400" b="1" dirty="0" smtClean="0"/>
              <a:t>Fragment workflow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Workflow description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Work breakdown elements description	</a:t>
            </a:r>
            <a:endParaRPr lang="it-IT" sz="1400" b="1" dirty="0" smtClean="0"/>
          </a:p>
          <a:p>
            <a:pPr lvl="1"/>
            <a:r>
              <a:rPr lang="en-US" sz="1400" b="1" dirty="0" smtClean="0"/>
              <a:t>Input/Output of Work Breakdown Elements in Terms of System </a:t>
            </a:r>
            <a:r>
              <a:rPr lang="en-US" sz="1400" b="1" dirty="0" err="1" smtClean="0"/>
              <a:t>Metamodel</a:t>
            </a:r>
            <a:r>
              <a:rPr lang="en-US" sz="1400" b="1" dirty="0" smtClean="0"/>
              <a:t> Constructs</a:t>
            </a:r>
            <a:endParaRPr lang="en-GB" sz="1400" b="1" dirty="0" smtClean="0"/>
          </a:p>
          <a:p>
            <a:pPr lvl="1"/>
            <a:r>
              <a:rPr lang="en-GB" sz="1400" b="1" dirty="0" smtClean="0"/>
              <a:t>Work Products Input/Output	</a:t>
            </a:r>
            <a:endParaRPr lang="it-IT" sz="1400" b="1" dirty="0" smtClean="0"/>
          </a:p>
          <a:p>
            <a:r>
              <a:rPr lang="en-GB" sz="1400" b="1" dirty="0" smtClean="0"/>
              <a:t>Work Products 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Document’s name</a:t>
            </a:r>
          </a:p>
          <a:p>
            <a:pPr lvl="2"/>
            <a:r>
              <a:rPr lang="en-GB" sz="1400" b="1" dirty="0" smtClean="0"/>
              <a:t>Work Product Kind</a:t>
            </a:r>
          </a:p>
          <a:p>
            <a:pPr lvl="2"/>
            <a:r>
              <a:rPr lang="en-GB" sz="1400" b="1" dirty="0" smtClean="0"/>
              <a:t>Notation	</a:t>
            </a:r>
            <a:endParaRPr lang="it-IT" sz="1400" b="1" dirty="0" smtClean="0"/>
          </a:p>
          <a:p>
            <a:r>
              <a:rPr lang="en-GB" sz="1400" b="1" dirty="0" smtClean="0"/>
              <a:t>Work Product relationships with the system </a:t>
            </a:r>
            <a:r>
              <a:rPr lang="en-GB" sz="1400" b="1" dirty="0" err="1" smtClean="0"/>
              <a:t>metamodel</a:t>
            </a:r>
            <a:r>
              <a:rPr lang="en-GB" sz="1400" b="1" dirty="0" smtClean="0"/>
              <a:t>	</a:t>
            </a:r>
            <a:endParaRPr lang="it-IT" sz="1400" b="1" dirty="0" smtClean="0"/>
          </a:p>
          <a:p>
            <a:r>
              <a:rPr lang="en-GB" sz="1400" b="1" dirty="0" smtClean="0"/>
              <a:t>Guidelines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Enactment Guidelines	</a:t>
            </a:r>
            <a:endParaRPr lang="it-IT" sz="1400" b="1" dirty="0" smtClean="0"/>
          </a:p>
          <a:p>
            <a:pPr lvl="1"/>
            <a:r>
              <a:rPr lang="en-GB" sz="1400" b="1" dirty="0" smtClean="0"/>
              <a:t>Reuse Guidelines</a:t>
            </a:r>
          </a:p>
          <a:p>
            <a:pPr lvl="2"/>
            <a:r>
              <a:rPr lang="en-GB" sz="1000" b="1" dirty="0" smtClean="0"/>
              <a:t>Composition</a:t>
            </a:r>
          </a:p>
          <a:p>
            <a:pPr lvl="2"/>
            <a:r>
              <a:rPr lang="en-GB" sz="1000" b="1" dirty="0" smtClean="0"/>
              <a:t>Dependency Relationship with other fragments</a:t>
            </a:r>
          </a:p>
          <a:p>
            <a:r>
              <a:rPr lang="en-GB" sz="1400" b="1" dirty="0" smtClean="0"/>
              <a:t>References	</a:t>
            </a:r>
            <a:endParaRPr lang="it-IT" sz="1400" b="1" dirty="0" smtClean="0"/>
          </a:p>
          <a:p>
            <a:endParaRPr lang="en-US" sz="14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52848" y="34260"/>
            <a:ext cx="3556497" cy="1403054"/>
          </a:xfrm>
          <a:solidFill>
            <a:srgbClr val="FFFFFF"/>
          </a:solidFill>
          <a:ln w="19050" cap="flat" cmpd="sng" algn="ctr">
            <a:solidFill>
              <a:srgbClr val="FC012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sz="2400" dirty="0" smtClean="0"/>
              <a:t>The Template for the Process Fragment Documentation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Cossentino</a:t>
            </a:r>
            <a:r>
              <a:rPr lang="en-US" dirty="0" smtClean="0"/>
              <a:t>, V. </a:t>
            </a:r>
            <a:r>
              <a:rPr lang="en-US" dirty="0" err="1" smtClean="0"/>
              <a:t>Seidita</a:t>
            </a:r>
            <a:r>
              <a:rPr lang="en-US" dirty="0" smtClean="0"/>
              <a:t> - AOSE TFG - 15, Dec.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An Example – The Communication Ontological Description Composed Process Fragment (from PASSI)</a:t>
            </a:r>
            <a:endParaRPr lang="en-US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Communication Ontological Description Process Fragment</a:t>
            </a:r>
          </a:p>
          <a:p>
            <a:endParaRPr lang="en-US" dirty="0" smtClean="0"/>
          </a:p>
          <a:p>
            <a:r>
              <a:rPr lang="en-US" dirty="0" smtClean="0"/>
              <a:t>First attempt of a </a:t>
            </a:r>
            <a:r>
              <a:rPr lang="en-US" dirty="0" smtClean="0"/>
              <a:t>repository: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http://</a:t>
            </a:r>
            <a:r>
              <a:rPr lang="en-US" dirty="0" err="1" smtClean="0"/>
              <a:t>www.pa.icar.cnr.it/cossentino/fragrep</a:t>
            </a:r>
            <a:r>
              <a:rPr lang="en-US" dirty="0" smtClean="0"/>
              <a:t>/)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proposed Fragment Specification and Documentation Template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7738" y="1488558"/>
            <a:ext cx="7986712" cy="4859079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process fragment definition (and the template for its documentation) is based on the three classical elements accepted by most SME approaches plus one: </a:t>
            </a:r>
          </a:p>
          <a:p>
            <a:pPr lvl="1"/>
            <a:r>
              <a:rPr lang="en-US" sz="2000" dirty="0" smtClean="0"/>
              <a:t>activity, work product and process role</a:t>
            </a:r>
          </a:p>
          <a:p>
            <a:pPr lvl="1"/>
            <a:r>
              <a:rPr lang="en-US" sz="2000" dirty="0" smtClean="0"/>
              <a:t>great importance is given to the system metamodel</a:t>
            </a:r>
          </a:p>
          <a:p>
            <a:r>
              <a:rPr lang="en-US" sz="2000" dirty="0" smtClean="0"/>
              <a:t>The process fragment definition, together with the specific SME process used for retrieving and composing fragments, notably influences how the repository is conceived and constructed (and </a:t>
            </a:r>
            <a:r>
              <a:rPr lang="en-US" sz="2000" dirty="0" err="1" smtClean="0"/>
              <a:t>viceversa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The proposed definition is coherent with the DPDF process documentation template.</a:t>
            </a:r>
            <a:r>
              <a:rPr lang="en-US" sz="2000" b="1" dirty="0" smtClean="0"/>
              <a:t> Fragments may be easily extracted from processes documented according to FIPA DPDF </a:t>
            </a:r>
            <a:r>
              <a:rPr lang="en-US" sz="2000" b="1" dirty="0" smtClean="0"/>
              <a:t>specifications (but it takes a lot of time…)</a:t>
            </a:r>
            <a:endParaRPr lang="it-IT" sz="2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331913" y="2349500"/>
            <a:ext cx="6624637" cy="393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buNone/>
            </a:pPr>
            <a:r>
              <a:rPr lang="en-US" sz="4000" dirty="0">
                <a:solidFill>
                  <a:srgbClr val="000000"/>
                </a:solidFill>
                <a:latin typeface="Bookman Old Style" pitchFamily="18" charset="0"/>
              </a:rPr>
              <a:t>Thanks for your </a:t>
            </a:r>
            <a:r>
              <a:rPr lang="en-US" sz="4000" dirty="0" smtClean="0">
                <a:solidFill>
                  <a:srgbClr val="000000"/>
                </a:solidFill>
                <a:latin typeface="Bookman Old Style" pitchFamily="18" charset="0"/>
              </a:rPr>
              <a:t>attention</a:t>
            </a:r>
            <a:endParaRPr lang="en-GB" sz="3200" i="1" dirty="0">
              <a:solidFill>
                <a:srgbClr val="000000"/>
              </a:solidFill>
              <a:latin typeface="Bookman Old Style" pitchFamily="18" charset="0"/>
            </a:endParaRPr>
          </a:p>
          <a:p>
            <a:pPr algn="ctr" eaLnBrk="1" hangingPunct="1">
              <a:buNone/>
            </a:pPr>
            <a:endParaRPr lang="en-GB" sz="4000" i="1" dirty="0" smtClean="0">
              <a:latin typeface="Bookman Old Style" pitchFamily="18" charset="0"/>
            </a:endParaRPr>
          </a:p>
          <a:p>
            <a:pPr algn="ctr" eaLnBrk="1" hangingPunct="1">
              <a:buNone/>
            </a:pPr>
            <a:r>
              <a:rPr lang="en-GB" sz="4000" i="1" dirty="0" smtClean="0">
                <a:latin typeface="Bookman Old Style" pitchFamily="18" charset="0"/>
              </a:rPr>
              <a:t>Questions?</a:t>
            </a:r>
          </a:p>
          <a:p>
            <a:pPr algn="ctr" eaLnBrk="1" hangingPunct="1">
              <a:buNone/>
            </a:pPr>
            <a:endParaRPr lang="en-GB" sz="4000" i="1" dirty="0" smtClean="0">
              <a:latin typeface="Bookman Old Style" pitchFamily="18" charset="0"/>
            </a:endParaRPr>
          </a:p>
          <a:p>
            <a:pPr algn="ctr" eaLnBrk="1" hangingPunct="1">
              <a:buNone/>
            </a:pPr>
            <a:endParaRPr lang="en-GB" sz="4000" i="1" dirty="0">
              <a:latin typeface="Bookman Old Style" pitchFamily="18" charset="0"/>
            </a:endParaRPr>
          </a:p>
          <a:p>
            <a:pPr algn="ctr" eaLnBrk="1" hangingPunct="1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2400" i="1" dirty="0" smtClean="0">
                <a:latin typeface="Bookman Old Style" pitchFamily="18" charset="0"/>
              </a:rPr>
              <a:t>cossentino@pa.icar.cnr.it</a:t>
            </a:r>
          </a:p>
          <a:p>
            <a:pPr algn="ctr" eaLnBrk="1" hangingPunct="1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2400" i="1" dirty="0" err="1" smtClean="0">
                <a:latin typeface="Bookman Old Style" pitchFamily="18" charset="0"/>
              </a:rPr>
              <a:t>seidita@dinfo.unipa.it</a:t>
            </a:r>
            <a:endParaRPr lang="en-GB" sz="2400" i="1" dirty="0">
              <a:latin typeface="Bookman Old Style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7738" y="1403498"/>
            <a:ext cx="7986712" cy="4822677"/>
          </a:xfrm>
        </p:spPr>
        <p:txBody>
          <a:bodyPr/>
          <a:lstStyle/>
          <a:p>
            <a:r>
              <a:rPr lang="en-US" dirty="0" smtClean="0"/>
              <a:t>Objectives</a:t>
            </a:r>
          </a:p>
          <a:p>
            <a:endParaRPr lang="en-US" dirty="0" smtClean="0"/>
          </a:p>
          <a:p>
            <a:r>
              <a:rPr lang="en-US" dirty="0" smtClean="0"/>
              <a:t>Process Fragment Metamodel</a:t>
            </a:r>
          </a:p>
          <a:p>
            <a:pPr lvl="1"/>
            <a:r>
              <a:rPr lang="en-US" dirty="0" smtClean="0"/>
              <a:t>Elements Definition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Process Fragment Documentation  Template and Example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M. Cossentino, V. Seidita - AOSE TFG - 15, Dec.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1AA4845-A08A-4DF4-8D99-E2E7B6D41C67}" type="slidenum">
              <a:rPr lang="en-US" smtClean="0"/>
              <a:pPr>
                <a:buNone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7738" y="1403498"/>
            <a:ext cx="7986712" cy="498666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Giving means for developing an agent system using the right design process</a:t>
            </a:r>
          </a:p>
          <a:p>
            <a:pPr lvl="1"/>
            <a:r>
              <a:rPr lang="en-US" dirty="0" smtClean="0"/>
              <a:t>Situational Method Engineering</a:t>
            </a:r>
          </a:p>
          <a:p>
            <a:pPr lvl="1"/>
            <a:r>
              <a:rPr lang="en-US" dirty="0" smtClean="0"/>
              <a:t>Key elements</a:t>
            </a:r>
          </a:p>
          <a:p>
            <a:pPr lvl="2"/>
            <a:r>
              <a:rPr lang="en-US" dirty="0" smtClean="0"/>
              <a:t>Process fragment </a:t>
            </a:r>
          </a:p>
          <a:p>
            <a:pPr lvl="2"/>
            <a:r>
              <a:rPr lang="en-US" dirty="0" smtClean="0"/>
              <a:t>Repository</a:t>
            </a:r>
          </a:p>
          <a:p>
            <a:r>
              <a:rPr lang="en-US" dirty="0" smtClean="0"/>
              <a:t>Fruitfully applying SME approaches:</a:t>
            </a:r>
          </a:p>
          <a:p>
            <a:pPr lvl="1"/>
            <a:r>
              <a:rPr lang="en-US" dirty="0" smtClean="0"/>
              <a:t>Correct definition and documentation of process fragment for</a:t>
            </a:r>
            <a:endParaRPr lang="en-US" dirty="0" smtClean="0"/>
          </a:p>
          <a:p>
            <a:pPr lvl="2"/>
            <a:r>
              <a:rPr lang="en-US" dirty="0" smtClean="0"/>
              <a:t>Extracting, storing</a:t>
            </a:r>
            <a:r>
              <a:rPr lang="en-US" dirty="0" smtClean="0"/>
              <a:t>, selecting and assembling new design processes</a:t>
            </a:r>
          </a:p>
          <a:p>
            <a:r>
              <a:rPr lang="en-US" dirty="0" smtClean="0"/>
              <a:t>Coherence with DPDF process documentation template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Fragment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7738" y="1541724"/>
            <a:ext cx="7986712" cy="4726984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Process Fragment </a:t>
            </a:r>
            <a:r>
              <a:rPr lang="en-US" dirty="0" smtClean="0"/>
              <a:t>is a portion of design process </a:t>
            </a:r>
          </a:p>
          <a:p>
            <a:pPr lvl="1"/>
            <a:r>
              <a:rPr lang="en-US" dirty="0" smtClean="0"/>
              <a:t>generally extracted from an existing design process and stored in a repository (if necessary created from scratch)</a:t>
            </a:r>
          </a:p>
          <a:p>
            <a:pPr lvl="1"/>
            <a:r>
              <a:rPr lang="en-US" dirty="0" smtClean="0"/>
              <a:t>created and structured for being reused during a new design process creation/composition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Process Fragment Definition and Documentation</a:t>
            </a:r>
            <a:endParaRPr lang="en-US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7738" y="1610057"/>
            <a:ext cx="7986712" cy="4573587"/>
          </a:xfrm>
        </p:spPr>
        <p:txBody>
          <a:bodyPr/>
          <a:lstStyle/>
          <a:p>
            <a:r>
              <a:rPr lang="en-US" sz="2800" dirty="0" smtClean="0"/>
              <a:t>The main aim is reusing as much as possible 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Designer point of view  providing information for designers to properly perform the prescribed activities and to produce the artifacts described in the process fragment.</a:t>
            </a:r>
          </a:p>
          <a:p>
            <a:pPr lvl="1"/>
            <a:r>
              <a:rPr lang="en-US" sz="2400" dirty="0" smtClean="0"/>
              <a:t>Method Engineer point of view </a:t>
            </a:r>
            <a:r>
              <a:rPr lang="en-US" sz="2400" dirty="0" smtClean="0">
                <a:sym typeface="Wingdings" pitchFamily="2" charset="2"/>
              </a:rPr>
              <a:t> providing all the information for supporting selection and assembly phases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Fragment-Metamodel_FIPA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49773" y="1521390"/>
            <a:ext cx="7448240" cy="466756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Fragment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9" name="Rettangolo 8"/>
          <p:cNvSpPr/>
          <p:nvPr/>
        </p:nvSpPr>
        <p:spPr bwMode="auto">
          <a:xfrm>
            <a:off x="2998381" y="2881423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FontTx/>
              <a:buChar char="•"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10" name="Rettangolo 9"/>
          <p:cNvSpPr/>
          <p:nvPr/>
        </p:nvSpPr>
        <p:spPr bwMode="auto">
          <a:xfrm>
            <a:off x="2297969" y="4102453"/>
            <a:ext cx="2529781" cy="2213288"/>
          </a:xfrm>
          <a:prstGeom prst="rect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FontTx/>
              <a:buChar char="•"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303653" y="2560252"/>
            <a:ext cx="957487" cy="665263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FontTx/>
              <a:buChar char="•"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786455" y="2571537"/>
            <a:ext cx="1329185" cy="665263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FontTx/>
              <a:buChar char="•"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616336" y="3527906"/>
            <a:ext cx="1035682" cy="516476"/>
          </a:xfrm>
          <a:prstGeom prst="ellipse">
            <a:avLst/>
          </a:prstGeom>
          <a:noFill/>
          <a:ln w="28575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FontTx/>
              <a:buChar char="•"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323550" y="4788827"/>
            <a:ext cx="1319105" cy="1285953"/>
            <a:chOff x="7096704" y="5111629"/>
            <a:chExt cx="1319105" cy="1285953"/>
          </a:xfrm>
        </p:grpSpPr>
        <p:sp>
          <p:nvSpPr>
            <p:cNvPr id="23" name="Oval 22"/>
            <p:cNvSpPr/>
            <p:nvPr/>
          </p:nvSpPr>
          <p:spPr bwMode="auto">
            <a:xfrm>
              <a:off x="7096704" y="5111629"/>
              <a:ext cx="1319105" cy="573342"/>
            </a:xfrm>
            <a:prstGeom prst="ellipse">
              <a:avLst/>
            </a:prstGeom>
            <a:noFill/>
            <a:ln w="28575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25000"/>
                <a:buFontTx/>
                <a:buChar char="•"/>
                <a:tabLst/>
              </a:pPr>
              <a:endParaRPr kumimoji="0" lang="it-IT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86982" y="5180985"/>
              <a:ext cx="98408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it-IT" sz="1200" dirty="0" err="1" smtClean="0"/>
                <a:t>Classic</a:t>
              </a:r>
              <a:r>
                <a:rPr lang="it-IT" sz="1200" dirty="0" smtClean="0"/>
                <a:t> SME </a:t>
              </a:r>
            </a:p>
            <a:p>
              <a:pPr algn="ctr">
                <a:buNone/>
              </a:pPr>
              <a:r>
                <a:rPr lang="it-IT" sz="1200" dirty="0" err="1" smtClean="0"/>
                <a:t>elements</a:t>
              </a:r>
              <a:endParaRPr lang="it-IT" sz="1200" dirty="0"/>
            </a:p>
          </p:txBody>
        </p:sp>
        <p:sp>
          <p:nvSpPr>
            <p:cNvPr id="28" name="Rettangolo 9"/>
            <p:cNvSpPr/>
            <p:nvPr/>
          </p:nvSpPr>
          <p:spPr bwMode="auto">
            <a:xfrm>
              <a:off x="7266824" y="5856325"/>
              <a:ext cx="988941" cy="541257"/>
            </a:xfrm>
            <a:prstGeom prst="rect">
              <a:avLst/>
            </a:prstGeom>
            <a:noFill/>
            <a:ln w="28575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25000"/>
                <a:buFontTx/>
                <a:buChar char="•"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01931" y="5877705"/>
              <a:ext cx="111631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it-IT" sz="1200" dirty="0" smtClean="0"/>
                <a:t>AOSE </a:t>
              </a:r>
              <a:r>
                <a:rPr lang="it-IT" sz="1200" dirty="0" err="1" smtClean="0"/>
                <a:t>specific</a:t>
              </a:r>
              <a:endParaRPr lang="it-IT" sz="1200" dirty="0" smtClean="0"/>
            </a:p>
            <a:p>
              <a:pPr algn="ctr">
                <a:buNone/>
              </a:pPr>
              <a:r>
                <a:rPr lang="it-IT" sz="1200" dirty="0" err="1" smtClean="0"/>
                <a:t>elements</a:t>
              </a:r>
              <a:endParaRPr lang="it-IT" sz="1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483357" y="4443284"/>
            <a:ext cx="783037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it-IT" dirty="0" smtClean="0"/>
              <a:t>Keys:</a:t>
            </a:r>
            <a:endParaRPr lang="it-IT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Fragment-Metamodel_FIPA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39927" y="1442633"/>
            <a:ext cx="7448240" cy="466756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The Process Fragment</a:t>
            </a:r>
            <a:r>
              <a:rPr lang="en-US" sz="4000" dirty="0" smtClean="0"/>
              <a:t> Structure</a:t>
            </a:r>
            <a:br>
              <a:rPr lang="en-US" sz="4000" dirty="0" smtClean="0"/>
            </a:br>
            <a:r>
              <a:rPr lang="en-US" sz="4000" b="0" dirty="0" smtClean="0">
                <a:solidFill>
                  <a:srgbClr val="FF0000"/>
                </a:solidFill>
              </a:rPr>
              <a:t>Key features</a:t>
            </a:r>
            <a:endParaRPr lang="en-US" sz="4000" b="0" dirty="0">
              <a:solidFill>
                <a:srgbClr val="FF0000"/>
              </a:solidFill>
            </a:endParaRPr>
          </a:p>
        </p:txBody>
      </p:sp>
      <p:sp>
        <p:nvSpPr>
          <p:cNvPr id="9" name="Rettangolo 8"/>
          <p:cNvSpPr/>
          <p:nvPr/>
        </p:nvSpPr>
        <p:spPr bwMode="auto">
          <a:xfrm>
            <a:off x="2998381" y="2881423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FontTx/>
              <a:buChar char="•"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15" name="Line Callout 1 14"/>
          <p:cNvSpPr/>
          <p:nvPr/>
        </p:nvSpPr>
        <p:spPr bwMode="auto">
          <a:xfrm>
            <a:off x="4903055" y="4798892"/>
            <a:ext cx="2343226" cy="950361"/>
          </a:xfrm>
          <a:prstGeom prst="borderCallout1">
            <a:avLst>
              <a:gd name="adj1" fmla="val 26377"/>
              <a:gd name="adj2" fmla="val 106450"/>
              <a:gd name="adj3" fmla="val -183359"/>
              <a:gd name="adj4" fmla="val 133442"/>
            </a:avLst>
          </a:prstGeom>
          <a:solidFill>
            <a:schemeClr val="bg1"/>
          </a:solidFill>
          <a:ln w="19050" cap="flat" cmpd="sng" algn="ctr">
            <a:solidFill>
              <a:srgbClr val="FC0128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None/>
              <a:tabLst/>
            </a:pP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Notation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</a:t>
            </a:r>
            <a:r>
              <a:rPr lang="it-IT" dirty="0" err="1" smtClean="0">
                <a:latin typeface="Times New Roman" pitchFamily="-28" charset="0"/>
              </a:rPr>
              <a:t>is</a:t>
            </a:r>
            <a:r>
              <a:rPr lang="it-IT" dirty="0" smtClean="0">
                <a:latin typeface="Times New Roman" pitchFamily="-28" charset="0"/>
              </a:rPr>
              <a:t> </a:t>
            </a:r>
            <a:r>
              <a:rPr lang="it-IT" dirty="0" err="1" smtClean="0">
                <a:latin typeface="Times New Roman" pitchFamily="-28" charset="0"/>
              </a:rPr>
              <a:t>not</a:t>
            </a:r>
            <a:r>
              <a:rPr lang="it-IT" dirty="0" smtClean="0">
                <a:latin typeface="Times New Roman" pitchFamily="-28" charset="0"/>
              </a:rPr>
              <a:t> </a:t>
            </a:r>
            <a:r>
              <a:rPr lang="it-IT" dirty="0" err="1" smtClean="0">
                <a:latin typeface="Times New Roman" pitchFamily="-28" charset="0"/>
              </a:rPr>
              <a:t>embedded</a:t>
            </a:r>
            <a:r>
              <a:rPr lang="it-IT" dirty="0" smtClean="0">
                <a:latin typeface="Times New Roman" pitchFamily="-28" charset="0"/>
              </a:rPr>
              <a:t> in work </a:t>
            </a:r>
            <a:r>
              <a:rPr lang="it-IT" dirty="0" err="1" smtClean="0">
                <a:latin typeface="Times New Roman" pitchFamily="-28" charset="0"/>
              </a:rPr>
              <a:t>products</a:t>
            </a: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24" name="Line Callout 1 23"/>
          <p:cNvSpPr/>
          <p:nvPr/>
        </p:nvSpPr>
        <p:spPr bwMode="auto">
          <a:xfrm>
            <a:off x="5055455" y="4951292"/>
            <a:ext cx="2343226" cy="950361"/>
          </a:xfrm>
          <a:prstGeom prst="borderCallout1">
            <a:avLst>
              <a:gd name="adj1" fmla="val 29485"/>
              <a:gd name="adj2" fmla="val -5315"/>
              <a:gd name="adj3" fmla="val -124314"/>
              <a:gd name="adj4" fmla="val -95970"/>
            </a:avLst>
          </a:prstGeom>
          <a:solidFill>
            <a:schemeClr val="bg1"/>
          </a:solidFill>
          <a:ln w="19050" cap="flat" cmpd="sng" algn="ctr">
            <a:solidFill>
              <a:srgbClr val="FC0128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None/>
              <a:tabLst/>
            </a:pP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Each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fragment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pursues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a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design goal</a:t>
            </a: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25" name="Line Callout 1 24"/>
          <p:cNvSpPr/>
          <p:nvPr/>
        </p:nvSpPr>
        <p:spPr bwMode="auto">
          <a:xfrm>
            <a:off x="5498480" y="5305712"/>
            <a:ext cx="2343226" cy="950361"/>
          </a:xfrm>
          <a:prstGeom prst="borderCallout1">
            <a:avLst>
              <a:gd name="adj1" fmla="val -7807"/>
              <a:gd name="adj2" fmla="val 3929"/>
              <a:gd name="adj3" fmla="val -302485"/>
              <a:gd name="adj4" fmla="val 25039"/>
            </a:avLst>
          </a:prstGeom>
          <a:solidFill>
            <a:schemeClr val="bg1"/>
          </a:solidFill>
          <a:ln w="19050" cap="flat" cmpd="sng" algn="ctr">
            <a:solidFill>
              <a:srgbClr val="FC0128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None/>
              <a:tabLst/>
            </a:pP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Fragments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are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clustered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</a:t>
            </a:r>
            <a:r>
              <a:rPr kumimoji="0" lang="it-IT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within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</a:t>
            </a:r>
            <a:r>
              <a:rPr kumimoji="0" lang="it-IT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process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</a:t>
            </a:r>
            <a:r>
              <a:rPr kumimoji="0" lang="it-IT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phases</a:t>
            </a: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254619" y="2057523"/>
            <a:ext cx="5739487" cy="4350950"/>
            <a:chOff x="2254619" y="2057523"/>
            <a:chExt cx="5739487" cy="4350950"/>
          </a:xfrm>
        </p:grpSpPr>
        <p:sp>
          <p:nvSpPr>
            <p:cNvPr id="30" name="Line Callout 1 29"/>
            <p:cNvSpPr/>
            <p:nvPr/>
          </p:nvSpPr>
          <p:spPr bwMode="auto">
            <a:xfrm>
              <a:off x="5650880" y="5458112"/>
              <a:ext cx="2343226" cy="950361"/>
            </a:xfrm>
            <a:prstGeom prst="borderCallout1">
              <a:avLst>
                <a:gd name="adj1" fmla="val -7807"/>
                <a:gd name="adj2" fmla="val 3929"/>
                <a:gd name="adj3" fmla="val -78735"/>
                <a:gd name="adj4" fmla="val 9913"/>
              </a:avLst>
            </a:prstGeom>
            <a:solidFill>
              <a:schemeClr val="bg1"/>
            </a:solidFill>
            <a:ln w="1905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25000"/>
                <a:buNone/>
                <a:tabLst/>
              </a:pPr>
              <a:r>
                <a:rPr kumimoji="0" lang="it-IT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28" charset="0"/>
                  <a:ea typeface="Times New Roman (Hebrew)" pitchFamily="26" charset="0"/>
                  <a:cs typeface="Times New Roman (Hebrew)" pitchFamily="26" charset="0"/>
                </a:rPr>
                <a:t>Three </a:t>
              </a:r>
              <a:r>
                <a:rPr kumimoji="0" lang="it-IT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28" charset="0"/>
                  <a:ea typeface="Times New Roman (Hebrew)" pitchFamily="26" charset="0"/>
                  <a:cs typeface="Times New Roman (Hebrew)" pitchFamily="26" charset="0"/>
                </a:rPr>
                <a:t>types</a:t>
              </a:r>
              <a:r>
                <a:rPr kumimoji="0" lang="it-IT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28" charset="0"/>
                  <a:ea typeface="Times New Roman (Hebrew)" pitchFamily="26" charset="0"/>
                  <a:cs typeface="Times New Roman (Hebrew)" pitchFamily="26" charset="0"/>
                </a:rPr>
                <a:t> </a:t>
              </a:r>
              <a:r>
                <a:rPr kumimoji="0" lang="it-IT" sz="2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28" charset="0"/>
                  <a:ea typeface="Times New Roman (Hebrew)" pitchFamily="26" charset="0"/>
                  <a:cs typeface="Times New Roman (Hebrew)" pitchFamily="26" charset="0"/>
                </a:rPr>
                <a:t>of</a:t>
              </a:r>
              <a:r>
                <a:rPr kumimoji="0" lang="it-IT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28" charset="0"/>
                  <a:ea typeface="Times New Roman (Hebrew)" pitchFamily="26" charset="0"/>
                  <a:cs typeface="Times New Roman (Hebrew)" pitchFamily="26" charset="0"/>
                </a:rPr>
                <a:t> </a:t>
              </a:r>
              <a:r>
                <a:rPr kumimoji="0" lang="it-IT" sz="2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28" charset="0"/>
                  <a:ea typeface="Times New Roman (Hebrew)" pitchFamily="26" charset="0"/>
                  <a:cs typeface="Times New Roman (Hebrew)" pitchFamily="26" charset="0"/>
                </a:rPr>
                <a:t>Guidelines</a:t>
              </a:r>
              <a:endPara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rot="10800000">
              <a:off x="2294000" y="2914005"/>
              <a:ext cx="3436077" cy="2441463"/>
            </a:xfrm>
            <a:prstGeom prst="straightConnector1">
              <a:avLst/>
            </a:prstGeom>
            <a:noFill/>
            <a:ln w="1905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rot="10800000">
              <a:off x="2254619" y="2057523"/>
              <a:ext cx="3495148" cy="3307788"/>
            </a:xfrm>
            <a:prstGeom prst="straightConnector1">
              <a:avLst/>
            </a:prstGeom>
            <a:noFill/>
            <a:ln w="1905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38" name="Line Callout 1 37"/>
          <p:cNvSpPr/>
          <p:nvPr/>
        </p:nvSpPr>
        <p:spPr bwMode="auto">
          <a:xfrm>
            <a:off x="5218111" y="5158576"/>
            <a:ext cx="3229320" cy="1191166"/>
          </a:xfrm>
          <a:prstGeom prst="borderCallout1">
            <a:avLst>
              <a:gd name="adj1" fmla="val -7807"/>
              <a:gd name="adj2" fmla="val 3929"/>
              <a:gd name="adj3" fmla="val -240286"/>
              <a:gd name="adj4" fmla="val 75041"/>
            </a:avLst>
          </a:prstGeom>
          <a:solidFill>
            <a:schemeClr val="bg1"/>
          </a:solidFill>
          <a:ln w="19050" cap="flat" cmpd="sng" algn="ctr">
            <a:solidFill>
              <a:srgbClr val="FC0128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5000"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Work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Products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have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a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kind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(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structural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,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behavioral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, text,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structured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 text,  composite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,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…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28" charset="0"/>
                <a:ea typeface="Times New Roman (Hebrew)" pitchFamily="26" charset="0"/>
                <a:cs typeface="Times New Roman (Hebrew)" pitchFamily="26" charset="0"/>
              </a:rPr>
              <a:t>) </a:t>
            </a: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28" charset="0"/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  <p:bldP spid="25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1050" y="152400"/>
            <a:ext cx="8362950" cy="838200"/>
          </a:xfrm>
        </p:spPr>
        <p:txBody>
          <a:bodyPr/>
          <a:lstStyle/>
          <a:p>
            <a:r>
              <a:rPr lang="en-US" sz="3200" dirty="0" smtClean="0"/>
              <a:t>The Process Fragment </a:t>
            </a:r>
            <a:r>
              <a:rPr lang="en-US" sz="3200" dirty="0" err="1" smtClean="0"/>
              <a:t>Metamodel</a:t>
            </a:r>
            <a:r>
              <a:rPr lang="en-US" sz="3200" dirty="0" smtClean="0"/>
              <a:t> Elements Definition</a:t>
            </a:r>
            <a:endParaRPr lang="en-US" sz="3200" dirty="0"/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1177715" y="1502519"/>
          <a:ext cx="7712763" cy="5353894"/>
        </p:xfrm>
        <a:graphic>
          <a:graphicData uri="http://schemas.openxmlformats.org/presentationml/2006/ole">
            <p:oleObj spid="_x0000_s28677" name="Document" r:id="rId4" imgW="5410200" imgH="4876800" progId="Word.Document.12">
              <p:embed/>
            </p:oleObj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1050" y="152400"/>
            <a:ext cx="8362950" cy="838200"/>
          </a:xfrm>
        </p:spPr>
        <p:txBody>
          <a:bodyPr/>
          <a:lstStyle/>
          <a:p>
            <a:r>
              <a:rPr lang="en-US" sz="3200" dirty="0" smtClean="0"/>
              <a:t>The Process Fragment </a:t>
            </a:r>
            <a:r>
              <a:rPr lang="en-US" sz="3200" dirty="0" err="1" smtClean="0"/>
              <a:t>Metamodel</a:t>
            </a:r>
            <a:r>
              <a:rPr lang="en-US" sz="3200" dirty="0" smtClean="0"/>
              <a:t> Elements Definition</a:t>
            </a:r>
            <a:endParaRPr lang="en-US" sz="3200" dirty="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1207601" y="1415836"/>
          <a:ext cx="7761641" cy="5383316"/>
        </p:xfrm>
        <a:graphic>
          <a:graphicData uri="http://schemas.openxmlformats.org/presentationml/2006/ole">
            <p:oleObj spid="_x0000_s43012" name="Document" r:id="rId4" imgW="5626100" imgH="4991100" progId="Word.Document.12">
              <p:link updateAutomatic="1"/>
            </p:oleObj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Cossentino, V. Seidita - AOSE TFG - 15, Dec.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196</TotalTime>
  <Pages>30</Pages>
  <Words>1161</Words>
  <Application>Microsoft Macintosh PowerPoint</Application>
  <PresentationFormat>On-screen Show (4:3)</PresentationFormat>
  <Paragraphs>139</Paragraphs>
  <Slides>15</Slides>
  <Notes>10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Breeze</vt:lpstr>
      <vt:lpstr>Document1!OLE_LINK5</vt:lpstr>
      <vt:lpstr>Microsoft Word Document</vt:lpstr>
      <vt:lpstr>The Process Fragment Metamodel Definition and Documentation</vt:lpstr>
      <vt:lpstr>Outline</vt:lpstr>
      <vt:lpstr>Objectives</vt:lpstr>
      <vt:lpstr>The Process Fragment</vt:lpstr>
      <vt:lpstr>The Process Fragment Definition and Documentation</vt:lpstr>
      <vt:lpstr>The Process Fragment Structure</vt:lpstr>
      <vt:lpstr>The Process Fragment Structure Key features</vt:lpstr>
      <vt:lpstr>The Process Fragment Metamodel Elements Definition</vt:lpstr>
      <vt:lpstr>The Process Fragment Metamodel Elements Definition</vt:lpstr>
      <vt:lpstr>Fragment granularity </vt:lpstr>
      <vt:lpstr>Fragment granularity - definitions</vt:lpstr>
      <vt:lpstr>The Template for the Process Fragment Documentation</vt:lpstr>
      <vt:lpstr>An Example – The Communication Ontological Description Composed Process Fragment (from PASSI)</vt:lpstr>
      <vt:lpstr>Conclusion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Methods for Agent-Oriented Methodologies </dc:title>
  <dc:subject/>
  <dc:creator/>
  <cp:keywords/>
  <dc:description/>
  <cp:lastModifiedBy>Max</cp:lastModifiedBy>
  <cp:revision>929</cp:revision>
  <cp:lastPrinted>2009-11-11T10:51:29Z</cp:lastPrinted>
  <dcterms:created xsi:type="dcterms:W3CDTF">2010-12-15T08:54:41Z</dcterms:created>
  <dcterms:modified xsi:type="dcterms:W3CDTF">2010-12-15T11:09:41Z</dcterms:modified>
</cp:coreProperties>
</file>